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3"/>
  </p:notesMasterIdLst>
  <p:handoutMasterIdLst>
    <p:handoutMasterId r:id="rId234"/>
  </p:handoutMasterIdLst>
  <p:sldIdLst>
    <p:sldId id="316"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410" r:id="rId21"/>
    <p:sldId id="414" r:id="rId22"/>
    <p:sldId id="415" r:id="rId23"/>
    <p:sldId id="416" r:id="rId24"/>
    <p:sldId id="417" r:id="rId25"/>
    <p:sldId id="418" r:id="rId26"/>
    <p:sldId id="485" r:id="rId27"/>
    <p:sldId id="486" r:id="rId28"/>
    <p:sldId id="487" r:id="rId29"/>
    <p:sldId id="488" r:id="rId30"/>
    <p:sldId id="489" r:id="rId31"/>
    <p:sldId id="491" r:id="rId32"/>
    <p:sldId id="490" r:id="rId33"/>
    <p:sldId id="579" r:id="rId34"/>
    <p:sldId id="580" r:id="rId35"/>
    <p:sldId id="492" r:id="rId36"/>
    <p:sldId id="494" r:id="rId37"/>
    <p:sldId id="495" r:id="rId38"/>
    <p:sldId id="496" r:id="rId39"/>
    <p:sldId id="493" r:id="rId40"/>
    <p:sldId id="497" r:id="rId41"/>
    <p:sldId id="500" r:id="rId42"/>
    <p:sldId id="498" r:id="rId43"/>
    <p:sldId id="499" r:id="rId44"/>
    <p:sldId id="501" r:id="rId45"/>
    <p:sldId id="505" r:id="rId46"/>
    <p:sldId id="506" r:id="rId47"/>
    <p:sldId id="507" r:id="rId48"/>
    <p:sldId id="508" r:id="rId49"/>
    <p:sldId id="509" r:id="rId50"/>
    <p:sldId id="510" r:id="rId51"/>
    <p:sldId id="511" r:id="rId52"/>
    <p:sldId id="512" r:id="rId53"/>
    <p:sldId id="513" r:id="rId54"/>
    <p:sldId id="514" r:id="rId55"/>
    <p:sldId id="515" r:id="rId56"/>
    <p:sldId id="516" r:id="rId57"/>
    <p:sldId id="502" r:id="rId58"/>
    <p:sldId id="503" r:id="rId59"/>
    <p:sldId id="504" r:id="rId60"/>
    <p:sldId id="517" r:id="rId61"/>
    <p:sldId id="518" r:id="rId62"/>
    <p:sldId id="519" r:id="rId63"/>
    <p:sldId id="520" r:id="rId64"/>
    <p:sldId id="521" r:id="rId65"/>
    <p:sldId id="522" r:id="rId66"/>
    <p:sldId id="523" r:id="rId67"/>
    <p:sldId id="524" r:id="rId68"/>
    <p:sldId id="525" r:id="rId69"/>
    <p:sldId id="526" r:id="rId70"/>
    <p:sldId id="527" r:id="rId71"/>
    <p:sldId id="528" r:id="rId72"/>
    <p:sldId id="529" r:id="rId73"/>
    <p:sldId id="530" r:id="rId74"/>
    <p:sldId id="532" r:id="rId75"/>
    <p:sldId id="533" r:id="rId76"/>
    <p:sldId id="534" r:id="rId77"/>
    <p:sldId id="535" r:id="rId78"/>
    <p:sldId id="536" r:id="rId79"/>
    <p:sldId id="537" r:id="rId80"/>
    <p:sldId id="538" r:id="rId81"/>
    <p:sldId id="539" r:id="rId82"/>
    <p:sldId id="540" r:id="rId83"/>
    <p:sldId id="541" r:id="rId84"/>
    <p:sldId id="542" r:id="rId85"/>
    <p:sldId id="543" r:id="rId86"/>
    <p:sldId id="544" r:id="rId87"/>
    <p:sldId id="545" r:id="rId88"/>
    <p:sldId id="546" r:id="rId89"/>
    <p:sldId id="547" r:id="rId90"/>
    <p:sldId id="548" r:id="rId91"/>
    <p:sldId id="549" r:id="rId92"/>
    <p:sldId id="550" r:id="rId93"/>
    <p:sldId id="551" r:id="rId94"/>
    <p:sldId id="552" r:id="rId95"/>
    <p:sldId id="553" r:id="rId96"/>
    <p:sldId id="554" r:id="rId97"/>
    <p:sldId id="555" r:id="rId98"/>
    <p:sldId id="556" r:id="rId99"/>
    <p:sldId id="557" r:id="rId100"/>
    <p:sldId id="558" r:id="rId101"/>
    <p:sldId id="559" r:id="rId102"/>
    <p:sldId id="560" r:id="rId103"/>
    <p:sldId id="561" r:id="rId104"/>
    <p:sldId id="562" r:id="rId105"/>
    <p:sldId id="563" r:id="rId106"/>
    <p:sldId id="564" r:id="rId107"/>
    <p:sldId id="565" r:id="rId108"/>
    <p:sldId id="566" r:id="rId109"/>
    <p:sldId id="567" r:id="rId110"/>
    <p:sldId id="568" r:id="rId111"/>
    <p:sldId id="569" r:id="rId112"/>
    <p:sldId id="571" r:id="rId113"/>
    <p:sldId id="572" r:id="rId114"/>
    <p:sldId id="573" r:id="rId115"/>
    <p:sldId id="574" r:id="rId116"/>
    <p:sldId id="575" r:id="rId117"/>
    <p:sldId id="576" r:id="rId118"/>
    <p:sldId id="577" r:id="rId119"/>
    <p:sldId id="578" r:id="rId120"/>
    <p:sldId id="570" r:id="rId121"/>
    <p:sldId id="581" r:id="rId122"/>
    <p:sldId id="582" r:id="rId123"/>
    <p:sldId id="380" r:id="rId124"/>
    <p:sldId id="381" r:id="rId125"/>
    <p:sldId id="382" r:id="rId126"/>
    <p:sldId id="383" r:id="rId127"/>
    <p:sldId id="384" r:id="rId128"/>
    <p:sldId id="385" r:id="rId129"/>
    <p:sldId id="386" r:id="rId130"/>
    <p:sldId id="387" r:id="rId131"/>
    <p:sldId id="391" r:id="rId132"/>
    <p:sldId id="388" r:id="rId133"/>
    <p:sldId id="393" r:id="rId134"/>
    <p:sldId id="389" r:id="rId135"/>
    <p:sldId id="394" r:id="rId136"/>
    <p:sldId id="390" r:id="rId137"/>
    <p:sldId id="392" r:id="rId138"/>
    <p:sldId id="395" r:id="rId139"/>
    <p:sldId id="396" r:id="rId140"/>
    <p:sldId id="401" r:id="rId141"/>
    <p:sldId id="402" r:id="rId142"/>
    <p:sldId id="403" r:id="rId143"/>
    <p:sldId id="404" r:id="rId144"/>
    <p:sldId id="405" r:id="rId145"/>
    <p:sldId id="406" r:id="rId146"/>
    <p:sldId id="407" r:id="rId147"/>
    <p:sldId id="408" r:id="rId148"/>
    <p:sldId id="409" r:id="rId149"/>
    <p:sldId id="412" r:id="rId150"/>
    <p:sldId id="400" r:id="rId151"/>
    <p:sldId id="411" r:id="rId152"/>
    <p:sldId id="583" r:id="rId153"/>
    <p:sldId id="584" r:id="rId154"/>
    <p:sldId id="585" r:id="rId155"/>
    <p:sldId id="586" r:id="rId156"/>
    <p:sldId id="587" r:id="rId157"/>
    <p:sldId id="588" r:id="rId158"/>
    <p:sldId id="626" r:id="rId159"/>
    <p:sldId id="627" r:id="rId160"/>
    <p:sldId id="589" r:id="rId161"/>
    <p:sldId id="593" r:id="rId162"/>
    <p:sldId id="594" r:id="rId163"/>
    <p:sldId id="595" r:id="rId164"/>
    <p:sldId id="596" r:id="rId165"/>
    <p:sldId id="597" r:id="rId166"/>
    <p:sldId id="591" r:id="rId167"/>
    <p:sldId id="590" r:id="rId168"/>
    <p:sldId id="598" r:id="rId169"/>
    <p:sldId id="592" r:id="rId170"/>
    <p:sldId id="599" r:id="rId171"/>
    <p:sldId id="600" r:id="rId172"/>
    <p:sldId id="601" r:id="rId173"/>
    <p:sldId id="602" r:id="rId174"/>
    <p:sldId id="603" r:id="rId175"/>
    <p:sldId id="604" r:id="rId176"/>
    <p:sldId id="606" r:id="rId177"/>
    <p:sldId id="615" r:id="rId178"/>
    <p:sldId id="614" r:id="rId179"/>
    <p:sldId id="616" r:id="rId180"/>
    <p:sldId id="617" r:id="rId181"/>
    <p:sldId id="618" r:id="rId182"/>
    <p:sldId id="619" r:id="rId183"/>
    <p:sldId id="620" r:id="rId184"/>
    <p:sldId id="621" r:id="rId185"/>
    <p:sldId id="622" r:id="rId186"/>
    <p:sldId id="623" r:id="rId187"/>
    <p:sldId id="624" r:id="rId188"/>
    <p:sldId id="605" r:id="rId189"/>
    <p:sldId id="607" r:id="rId190"/>
    <p:sldId id="608" r:id="rId191"/>
    <p:sldId id="609" r:id="rId192"/>
    <p:sldId id="610" r:id="rId193"/>
    <p:sldId id="611" r:id="rId194"/>
    <p:sldId id="612" r:id="rId195"/>
    <p:sldId id="625" r:id="rId196"/>
    <p:sldId id="628" r:id="rId197"/>
    <p:sldId id="629" r:id="rId198"/>
    <p:sldId id="630" r:id="rId199"/>
    <p:sldId id="613" r:id="rId200"/>
    <p:sldId id="631" r:id="rId201"/>
    <p:sldId id="632" r:id="rId202"/>
    <p:sldId id="633" r:id="rId203"/>
    <p:sldId id="634" r:id="rId204"/>
    <p:sldId id="638" r:id="rId205"/>
    <p:sldId id="639" r:id="rId206"/>
    <p:sldId id="637" r:id="rId207"/>
    <p:sldId id="640" r:id="rId208"/>
    <p:sldId id="641" r:id="rId209"/>
    <p:sldId id="635" r:id="rId210"/>
    <p:sldId id="636" r:id="rId211"/>
    <p:sldId id="643" r:id="rId212"/>
    <p:sldId id="644" r:id="rId213"/>
    <p:sldId id="645" r:id="rId214"/>
    <p:sldId id="646" r:id="rId215"/>
    <p:sldId id="647" r:id="rId216"/>
    <p:sldId id="648" r:id="rId217"/>
    <p:sldId id="649" r:id="rId218"/>
    <p:sldId id="650" r:id="rId219"/>
    <p:sldId id="651" r:id="rId220"/>
    <p:sldId id="652" r:id="rId221"/>
    <p:sldId id="653" r:id="rId222"/>
    <p:sldId id="654" r:id="rId223"/>
    <p:sldId id="655" r:id="rId224"/>
    <p:sldId id="656" r:id="rId225"/>
    <p:sldId id="657" r:id="rId226"/>
    <p:sldId id="658" r:id="rId227"/>
    <p:sldId id="659" r:id="rId228"/>
    <p:sldId id="660" r:id="rId229"/>
    <p:sldId id="661" r:id="rId230"/>
    <p:sldId id="339" r:id="rId231"/>
    <p:sldId id="364" r:id="rId232"/>
  </p:sldIdLst>
  <p:sldSz cx="9144000" cy="6858000" type="screen4x3"/>
  <p:notesSz cx="6858000" cy="9144000"/>
  <p:custDataLst>
    <p:tags r:id="rId2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7"/>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40997"/>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notesMaster" Target="notesMasters/notesMaster1.xml"/><Relationship Id="rId238" Type="http://schemas.openxmlformats.org/officeDocument/2006/relationships/viewProps" Target="view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handoutMaster" Target="handoutMasters/handoutMaster1.xml"/><Relationship Id="rId239"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tableStyles" Target="tableStyles.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tags" Target="tags/tag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commentAuthors" Target="commentAuthors.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2021-12-21</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pic>
        <p:nvPicPr>
          <p:cNvPr id="10" name="Picture 2" descr="Scala logo">
            <a:extLst>
              <a:ext uri="{FF2B5EF4-FFF2-40B4-BE49-F238E27FC236}">
                <a16:creationId xmlns:a16="http://schemas.microsoft.com/office/drawing/2014/main" id="{B4A76657-F2F7-464A-BEF0-E3CBA60E91E1}"/>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32165" t="19534" r="32411" b="20251"/>
          <a:stretch/>
        </p:blipFill>
        <p:spPr bwMode="auto">
          <a:xfrm>
            <a:off x="1905000" y="4146722"/>
            <a:ext cx="685801" cy="64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7" name="Picture 2" descr="Scala logo">
            <a:extLst>
              <a:ext uri="{FF2B5EF4-FFF2-40B4-BE49-F238E27FC236}">
                <a16:creationId xmlns:a16="http://schemas.microsoft.com/office/drawing/2014/main" id="{DF1405EC-4614-460E-B060-07F639E5150E}"/>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2165" t="19534" r="32411" b="20251"/>
          <a:stretch/>
        </p:blipFill>
        <p:spPr bwMode="auto">
          <a:xfrm>
            <a:off x="7924799" y="331920"/>
            <a:ext cx="685801" cy="64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1026" name="Picture 2" descr="Scala logo">
            <a:extLst>
              <a:ext uri="{FF2B5EF4-FFF2-40B4-BE49-F238E27FC236}">
                <a16:creationId xmlns:a16="http://schemas.microsoft.com/office/drawing/2014/main" id="{B0C63356-5184-4C21-96EE-8ACD0D50C54C}"/>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2165" t="19534" r="32411" b="20251"/>
          <a:stretch/>
        </p:blipFill>
        <p:spPr bwMode="auto">
          <a:xfrm>
            <a:off x="7924799" y="331920"/>
            <a:ext cx="685801" cy="64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2" descr="Scala logo">
            <a:extLst>
              <a:ext uri="{FF2B5EF4-FFF2-40B4-BE49-F238E27FC236}">
                <a16:creationId xmlns:a16="http://schemas.microsoft.com/office/drawing/2014/main" id="{B644B7D0-2E7D-40C1-A384-535E38AC409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2165" t="19534" r="32411" b="20251"/>
          <a:stretch/>
        </p:blipFill>
        <p:spPr bwMode="auto">
          <a:xfrm>
            <a:off x="7801797" y="238646"/>
            <a:ext cx="685801" cy="64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6" name="Picture 2" descr="Scala logo">
            <a:extLst>
              <a:ext uri="{FF2B5EF4-FFF2-40B4-BE49-F238E27FC236}">
                <a16:creationId xmlns:a16="http://schemas.microsoft.com/office/drawing/2014/main" id="{D6CD4EFB-FD5C-4A4D-911A-6AB212E10C2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2165" t="19534" r="32411" b="20251"/>
          <a:stretch/>
        </p:blipFill>
        <p:spPr bwMode="auto">
          <a:xfrm>
            <a:off x="7924799" y="331920"/>
            <a:ext cx="685801" cy="64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4" name="Picture 2" descr="Scala logo">
            <a:extLst>
              <a:ext uri="{FF2B5EF4-FFF2-40B4-BE49-F238E27FC236}">
                <a16:creationId xmlns:a16="http://schemas.microsoft.com/office/drawing/2014/main" id="{76A28385-33FF-4FAF-BC25-ECA7B5F68864}"/>
              </a:ext>
            </a:extLst>
          </p:cNvPr>
          <p:cNvPicPr>
            <a:picLocks noChangeAspect="1" noChangeArrowheads="1"/>
          </p:cNvPicPr>
          <p:nvPr userDrawn="1"/>
        </p:nvPicPr>
        <p:blipFill rotWithShape="1">
          <a:blip r:embed="rId21">
            <a:extLst>
              <a:ext uri="{28A0092B-C50C-407E-A947-70E740481C1C}">
                <a14:useLocalDpi xmlns:a14="http://schemas.microsoft.com/office/drawing/2010/main" val="0"/>
              </a:ext>
            </a:extLst>
          </a:blip>
          <a:srcRect l="32165" t="19534" r="32411" b="20251"/>
          <a:stretch/>
        </p:blipFill>
        <p:spPr bwMode="auto">
          <a:xfrm>
            <a:off x="7848600" y="238646"/>
            <a:ext cx="685801" cy="64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scala-lang.org/download/scala3.html" TargetMode="Externa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Junit, Mockito and Scala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724271902"/>
              </p:ext>
            </p:extLst>
          </p:nvPr>
        </p:nvGraphicFramePr>
        <p:xfrm>
          <a:off x="436593" y="1676400"/>
          <a:ext cx="8382000" cy="3969474"/>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@TestFactory</a:t>
                      </a:r>
                    </a:p>
                  </a:txBody>
                  <a:tcPr/>
                </a:tc>
                <a:tc>
                  <a:txBody>
                    <a:bodyPr/>
                    <a:lstStyle/>
                    <a:p>
                      <a:pPr algn="l" rtl="0" fontAlgn="t"/>
                      <a:r>
                        <a:rPr lang="en-US" b="0" dirty="0">
                          <a:effectLst/>
                          <a:latin typeface="inherit"/>
                        </a:rPr>
                        <a:t>Denotes that a method is a test factory for </a:t>
                      </a:r>
                      <a:r>
                        <a:rPr lang="en-US" b="0" u="none" dirty="0">
                          <a:solidFill>
                            <a:schemeClr val="tx1"/>
                          </a:solidFill>
                          <a:effectLst/>
                          <a:latin typeface="inherit"/>
                        </a:rPr>
                        <a:t>dynamic tests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@TestTemplate</a:t>
                      </a:r>
                    </a:p>
                  </a:txBody>
                  <a:tcPr/>
                </a:tc>
                <a:tc>
                  <a:txBody>
                    <a:bodyPr/>
                    <a:lstStyle/>
                    <a:p>
                      <a:pPr algn="l" rtl="0" fontAlgn="t"/>
                      <a:r>
                        <a:rPr lang="en-US" b="0" dirty="0">
                          <a:effectLst/>
                          <a:latin typeface="inherit"/>
                        </a:rPr>
                        <a:t>Denotes that a method is a </a:t>
                      </a:r>
                      <a:r>
                        <a:rPr lang="en-US" b="0" u="none" dirty="0">
                          <a:solidFill>
                            <a:schemeClr val="tx1"/>
                          </a:solidFill>
                          <a:effectLst/>
                          <a:latin typeface="inherit"/>
                        </a:rPr>
                        <a:t>template for test cases</a:t>
                      </a:r>
                      <a:r>
                        <a:rPr lang="en-US" b="0" dirty="0">
                          <a:effectLst/>
                          <a:latin typeface="inherit"/>
                        </a:rPr>
                        <a:t> designed to be invoked multiple times depending on the number of invocation contexts returned by the registered </a:t>
                      </a:r>
                      <a:r>
                        <a:rPr lang="en-US" b="0" u="none" dirty="0">
                          <a:solidFill>
                            <a:schemeClr val="tx1"/>
                          </a:solidFill>
                          <a:effectLst/>
                          <a:latin typeface="inherit"/>
                        </a:rPr>
                        <a:t>providers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@TestMethodOrder</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method execution order</a:t>
                      </a:r>
                      <a:r>
                        <a:rPr lang="en-US" b="0" dirty="0">
                          <a:solidFill>
                            <a:schemeClr val="tx1"/>
                          </a:solidFill>
                          <a:effectLst/>
                          <a:latin typeface="inherit"/>
                        </a:rPr>
                        <a:t> </a:t>
                      </a:r>
                      <a:r>
                        <a:rPr lang="en-US" b="0" dirty="0">
                          <a:effectLst/>
                          <a:latin typeface="inherit"/>
                        </a:rPr>
                        <a:t>for the annotated test class; similar to JUnit 4’s @</a:t>
                      </a:r>
                      <a:r>
                        <a:rPr lang="en-US" b="0" dirty="0" err="1">
                          <a:effectLst/>
                          <a:latin typeface="inherit"/>
                        </a:rPr>
                        <a:t>FixMethodOrder</a:t>
                      </a:r>
                      <a:r>
                        <a:rPr lang="en-US" b="0" dirty="0">
                          <a:effectLst/>
                          <a:latin typeface="inherit"/>
                        </a:rPr>
                        <a:t>.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93498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Test Planning</a:t>
            </a:r>
          </a:p>
        </p:txBody>
      </p:sp>
      <p:sp>
        <p:nvSpPr>
          <p:cNvPr id="35843" name="Rectangle 3"/>
          <p:cNvSpPr>
            <a:spLocks noGrp="1" noChangeArrowheads="1"/>
          </p:cNvSpPr>
          <p:nvPr>
            <p:ph type="body" idx="4294967295"/>
          </p:nvPr>
        </p:nvSpPr>
        <p:spPr>
          <a:xfrm>
            <a:off x="609600" y="1676400"/>
            <a:ext cx="8305800" cy="4114800"/>
          </a:xfrm>
          <a:prstGeom prst="rect">
            <a:avLst/>
          </a:prstGeom>
        </p:spPr>
        <p:txBody>
          <a:bodyPr/>
          <a:lstStyle/>
          <a:p>
            <a:r>
              <a:rPr lang="en-US" altLang="en-US"/>
              <a:t>The Test Plan – defines the scope of the work to be performed</a:t>
            </a:r>
          </a:p>
          <a:p>
            <a:r>
              <a:rPr lang="en-US" altLang="en-US"/>
              <a:t>The Test Procedure – a container document that holds all of the individual tests (test scripts) that are to be executed</a:t>
            </a:r>
          </a:p>
          <a:p>
            <a:r>
              <a:rPr lang="en-US" altLang="en-US"/>
              <a:t>The Test Report – documents what occurred when the test scripts were run </a:t>
            </a:r>
          </a:p>
        </p:txBody>
      </p:sp>
    </p:spTree>
    <p:extLst>
      <p:ext uri="{BB962C8B-B14F-4D97-AF65-F5344CB8AC3E}">
        <p14:creationId xmlns:p14="http://schemas.microsoft.com/office/powerpoint/2010/main" val="31352911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Test Plan</a:t>
            </a:r>
          </a:p>
        </p:txBody>
      </p:sp>
      <p:sp>
        <p:nvSpPr>
          <p:cNvPr id="36867" name="Rectangle 3"/>
          <p:cNvSpPr>
            <a:spLocks noGrp="1" noChangeArrowheads="1"/>
          </p:cNvSpPr>
          <p:nvPr>
            <p:ph type="body" idx="4294967295"/>
          </p:nvPr>
        </p:nvSpPr>
        <p:spPr>
          <a:xfrm>
            <a:off x="685800" y="1524000"/>
            <a:ext cx="8153400" cy="4572000"/>
          </a:xfrm>
          <a:prstGeom prst="rect">
            <a:avLst/>
          </a:prstGeom>
        </p:spPr>
        <p:txBody>
          <a:bodyPr/>
          <a:lstStyle/>
          <a:p>
            <a:pPr>
              <a:lnSpc>
                <a:spcPct val="90000"/>
              </a:lnSpc>
            </a:pPr>
            <a:r>
              <a:rPr lang="en-US" altLang="en-US"/>
              <a:t>Questions to be answered:</a:t>
            </a:r>
          </a:p>
          <a:p>
            <a:pPr lvl="1">
              <a:lnSpc>
                <a:spcPct val="90000"/>
              </a:lnSpc>
            </a:pPr>
            <a:r>
              <a:rPr lang="en-US" altLang="en-US"/>
              <a:t>How many tests are needed?</a:t>
            </a:r>
          </a:p>
          <a:p>
            <a:pPr lvl="1">
              <a:lnSpc>
                <a:spcPct val="90000"/>
              </a:lnSpc>
            </a:pPr>
            <a:r>
              <a:rPr lang="en-US" altLang="en-US"/>
              <a:t>How long will it take to develop those tests?</a:t>
            </a:r>
          </a:p>
          <a:p>
            <a:pPr lvl="1">
              <a:lnSpc>
                <a:spcPct val="90000"/>
              </a:lnSpc>
            </a:pPr>
            <a:r>
              <a:rPr lang="en-US" altLang="en-US"/>
              <a:t>How long will it take to execute those tests?</a:t>
            </a:r>
          </a:p>
          <a:p>
            <a:pPr>
              <a:lnSpc>
                <a:spcPct val="90000"/>
              </a:lnSpc>
            </a:pPr>
            <a:r>
              <a:rPr lang="en-US" altLang="en-US"/>
              <a:t>Topics to be addressed:</a:t>
            </a:r>
          </a:p>
          <a:p>
            <a:pPr lvl="1">
              <a:lnSpc>
                <a:spcPct val="90000"/>
              </a:lnSpc>
            </a:pPr>
            <a:r>
              <a:rPr lang="en-US" altLang="en-US"/>
              <a:t>Test estimation</a:t>
            </a:r>
          </a:p>
          <a:p>
            <a:pPr lvl="1">
              <a:lnSpc>
                <a:spcPct val="90000"/>
              </a:lnSpc>
            </a:pPr>
            <a:r>
              <a:rPr lang="en-US" altLang="en-US"/>
              <a:t>Test development and informal validation</a:t>
            </a:r>
          </a:p>
          <a:p>
            <a:pPr lvl="1">
              <a:lnSpc>
                <a:spcPct val="90000"/>
              </a:lnSpc>
            </a:pPr>
            <a:r>
              <a:rPr lang="en-US" altLang="en-US"/>
              <a:t>Validation readiness review and formal validation</a:t>
            </a:r>
          </a:p>
          <a:p>
            <a:pPr lvl="1">
              <a:lnSpc>
                <a:spcPct val="90000"/>
              </a:lnSpc>
            </a:pPr>
            <a:r>
              <a:rPr lang="en-US" altLang="en-US"/>
              <a:t>Test completion criteria</a:t>
            </a:r>
          </a:p>
          <a:p>
            <a:pPr>
              <a:lnSpc>
                <a:spcPct val="90000"/>
              </a:lnSpc>
            </a:pPr>
            <a:endParaRPr lang="en-US" altLang="en-US"/>
          </a:p>
        </p:txBody>
      </p:sp>
    </p:spTree>
    <p:extLst>
      <p:ext uri="{BB962C8B-B14F-4D97-AF65-F5344CB8AC3E}">
        <p14:creationId xmlns:p14="http://schemas.microsoft.com/office/powerpoint/2010/main" val="315653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3400" y="76200"/>
            <a:ext cx="7010400" cy="1036638"/>
          </a:xfrm>
        </p:spPr>
        <p:txBody>
          <a:bodyPr/>
          <a:lstStyle/>
          <a:p>
            <a:r>
              <a:rPr lang="en-US" altLang="en-US" dirty="0"/>
              <a:t>Test Estimation</a:t>
            </a:r>
          </a:p>
        </p:txBody>
      </p:sp>
      <p:sp>
        <p:nvSpPr>
          <p:cNvPr id="37891" name="Rectangle 3"/>
          <p:cNvSpPr>
            <a:spLocks noGrp="1" noChangeArrowheads="1"/>
          </p:cNvSpPr>
          <p:nvPr>
            <p:ph type="body" idx="4294967295"/>
          </p:nvPr>
        </p:nvSpPr>
        <p:spPr>
          <a:xfrm>
            <a:off x="503208" y="1524000"/>
            <a:ext cx="8488392" cy="4724400"/>
          </a:xfrm>
          <a:prstGeom prst="rect">
            <a:avLst/>
          </a:prstGeom>
        </p:spPr>
        <p:txBody>
          <a:bodyPr/>
          <a:lstStyle/>
          <a:p>
            <a:pPr>
              <a:lnSpc>
                <a:spcPct val="90000"/>
              </a:lnSpc>
            </a:pPr>
            <a:r>
              <a:rPr lang="en-US" altLang="en-US" dirty="0"/>
              <a:t>Number of test cases required is based on:</a:t>
            </a:r>
          </a:p>
          <a:p>
            <a:pPr lvl="1">
              <a:lnSpc>
                <a:spcPct val="90000"/>
              </a:lnSpc>
            </a:pPr>
            <a:r>
              <a:rPr lang="en-US" altLang="en-US" dirty="0"/>
              <a:t>Testing all functions and features in the SRS</a:t>
            </a:r>
          </a:p>
          <a:p>
            <a:pPr lvl="1">
              <a:lnSpc>
                <a:spcPct val="90000"/>
              </a:lnSpc>
            </a:pPr>
            <a:r>
              <a:rPr lang="en-US" altLang="en-US" dirty="0"/>
              <a:t>Including an appropriate number of ALAC (Act Like A Customer) tests including:</a:t>
            </a:r>
          </a:p>
          <a:p>
            <a:pPr lvl="2">
              <a:lnSpc>
                <a:spcPct val="90000"/>
              </a:lnSpc>
            </a:pPr>
            <a:r>
              <a:rPr lang="en-US" altLang="en-US" dirty="0"/>
              <a:t>Do it wrong</a:t>
            </a:r>
          </a:p>
          <a:p>
            <a:pPr lvl="2">
              <a:lnSpc>
                <a:spcPct val="90000"/>
              </a:lnSpc>
            </a:pPr>
            <a:r>
              <a:rPr lang="en-US" altLang="en-US" dirty="0"/>
              <a:t>Use wrong or illegal combination of inputs</a:t>
            </a:r>
          </a:p>
          <a:p>
            <a:pPr lvl="2">
              <a:lnSpc>
                <a:spcPct val="90000"/>
              </a:lnSpc>
            </a:pPr>
            <a:r>
              <a:rPr lang="en-US" altLang="en-US" dirty="0"/>
              <a:t>Don’t do enough</a:t>
            </a:r>
          </a:p>
          <a:p>
            <a:pPr lvl="2">
              <a:lnSpc>
                <a:spcPct val="90000"/>
              </a:lnSpc>
            </a:pPr>
            <a:r>
              <a:rPr lang="en-US" altLang="en-US" dirty="0"/>
              <a:t>Do nothing</a:t>
            </a:r>
          </a:p>
          <a:p>
            <a:pPr lvl="2">
              <a:lnSpc>
                <a:spcPct val="90000"/>
              </a:lnSpc>
            </a:pPr>
            <a:r>
              <a:rPr lang="en-US" altLang="en-US" dirty="0"/>
              <a:t>Do too much</a:t>
            </a:r>
          </a:p>
          <a:p>
            <a:pPr lvl="1">
              <a:lnSpc>
                <a:spcPct val="90000"/>
              </a:lnSpc>
            </a:pPr>
            <a:r>
              <a:rPr lang="en-US" altLang="en-US" dirty="0"/>
              <a:t>Achieving some test coverage goal</a:t>
            </a:r>
          </a:p>
          <a:p>
            <a:pPr lvl="1">
              <a:lnSpc>
                <a:spcPct val="90000"/>
              </a:lnSpc>
            </a:pPr>
            <a:r>
              <a:rPr lang="en-US" altLang="en-US" dirty="0"/>
              <a:t>Achieving a software reliability goal</a:t>
            </a:r>
          </a:p>
        </p:txBody>
      </p:sp>
    </p:spTree>
    <p:extLst>
      <p:ext uri="{BB962C8B-B14F-4D97-AF65-F5344CB8AC3E}">
        <p14:creationId xmlns:p14="http://schemas.microsoft.com/office/powerpoint/2010/main" val="13272843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Considerations in</a:t>
            </a:r>
            <a:br>
              <a:rPr lang="en-US" altLang="en-US"/>
            </a:br>
            <a:r>
              <a:rPr lang="en-US" altLang="en-US"/>
              <a:t> Test Estimation</a:t>
            </a:r>
          </a:p>
        </p:txBody>
      </p:sp>
      <p:sp>
        <p:nvSpPr>
          <p:cNvPr id="39939" name="Rectangle 3"/>
          <p:cNvSpPr>
            <a:spLocks noGrp="1" noChangeArrowheads="1"/>
          </p:cNvSpPr>
          <p:nvPr>
            <p:ph type="body" idx="4294967295"/>
          </p:nvPr>
        </p:nvSpPr>
        <p:spPr>
          <a:xfrm>
            <a:off x="304800" y="1600200"/>
            <a:ext cx="8610600" cy="4572000"/>
          </a:xfrm>
          <a:prstGeom prst="rect">
            <a:avLst/>
          </a:prstGeom>
        </p:spPr>
        <p:txBody>
          <a:bodyPr/>
          <a:lstStyle/>
          <a:p>
            <a:pPr>
              <a:lnSpc>
                <a:spcPct val="90000"/>
              </a:lnSpc>
            </a:pPr>
            <a:r>
              <a:rPr lang="en-US" altLang="en-US" dirty="0"/>
              <a:t>Test Complexity – It is better to have many small tests that a few large ones.</a:t>
            </a:r>
          </a:p>
          <a:p>
            <a:pPr>
              <a:lnSpc>
                <a:spcPct val="90000"/>
              </a:lnSpc>
            </a:pPr>
            <a:r>
              <a:rPr lang="en-US" altLang="en-US" dirty="0"/>
              <a:t>Different Platforms – Does testing need to be modified for different platforms, operating systems, etc.</a:t>
            </a:r>
          </a:p>
          <a:p>
            <a:pPr>
              <a:lnSpc>
                <a:spcPct val="90000"/>
              </a:lnSpc>
            </a:pPr>
            <a:r>
              <a:rPr lang="en-US" altLang="en-US" dirty="0"/>
              <a:t>Automated or Manual Tests – Will automated tests be developed? Automated tests take more time to create but do not require human intervention to run.</a:t>
            </a:r>
          </a:p>
        </p:txBody>
      </p:sp>
    </p:spTree>
    <p:extLst>
      <p:ext uri="{BB962C8B-B14F-4D97-AF65-F5344CB8AC3E}">
        <p14:creationId xmlns:p14="http://schemas.microsoft.com/office/powerpoint/2010/main" val="17799760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Estimating Tests Required</a:t>
            </a:r>
          </a:p>
        </p:txBody>
      </p:sp>
      <p:graphicFrame>
        <p:nvGraphicFramePr>
          <p:cNvPr id="41067" name="Group 107"/>
          <p:cNvGraphicFramePr>
            <a:graphicFrameLocks noGrp="1"/>
          </p:cNvGraphicFramePr>
          <p:nvPr/>
        </p:nvGraphicFramePr>
        <p:xfrm>
          <a:off x="838200" y="1600200"/>
          <a:ext cx="7620000" cy="3911919"/>
        </p:xfrm>
        <a:graphic>
          <a:graphicData uri="http://schemas.openxmlformats.org/drawingml/2006/table">
            <a:tbl>
              <a:tblPr/>
              <a:tblGrid>
                <a:gridCol w="1677988">
                  <a:extLst>
                    <a:ext uri="{9D8B030D-6E8A-4147-A177-3AD203B41FA5}">
                      <a16:colId xmlns:a16="http://schemas.microsoft.com/office/drawing/2014/main" val="20000"/>
                    </a:ext>
                  </a:extLst>
                </a:gridCol>
                <a:gridCol w="1817687">
                  <a:extLst>
                    <a:ext uri="{9D8B030D-6E8A-4147-A177-3AD203B41FA5}">
                      <a16:colId xmlns:a16="http://schemas.microsoft.com/office/drawing/2014/main" val="20001"/>
                    </a:ext>
                  </a:extLst>
                </a:gridCol>
                <a:gridCol w="4124325">
                  <a:extLst>
                    <a:ext uri="{9D8B030D-6E8A-4147-A177-3AD203B41FA5}">
                      <a16:colId xmlns:a16="http://schemas.microsoft.com/office/drawing/2014/main" val="20002"/>
                    </a:ext>
                  </a:extLst>
                </a:gridCol>
              </a:tblGrid>
              <a:tr h="118872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SRS Reference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Estimated Number of Tests Required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a:ln>
                            <a:noFill/>
                          </a:ln>
                          <a:solidFill>
                            <a:schemeClr val="tx2"/>
                          </a:solidFill>
                          <a:effectLst/>
                          <a:latin typeface="Arial" panose="020B0604020202020204" pitchFamily="34" charset="0"/>
                        </a:rPr>
                        <a:t>Notes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13">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positive and 1 negative test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automated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 manual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 boundary condition, 2 error conditions, 2 usability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623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dirty="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471971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Estimated Test Development Time</a:t>
            </a:r>
          </a:p>
        </p:txBody>
      </p:sp>
      <p:sp>
        <p:nvSpPr>
          <p:cNvPr id="41987" name="Rectangle 3"/>
          <p:cNvSpPr>
            <a:spLocks noGrp="1" noChangeArrowheads="1"/>
          </p:cNvSpPr>
          <p:nvPr>
            <p:ph type="body" idx="4294967295"/>
          </p:nvPr>
        </p:nvSpPr>
        <p:spPr>
          <a:xfrm>
            <a:off x="465348" y="1371600"/>
            <a:ext cx="8602452" cy="4114800"/>
          </a:xfrm>
          <a:prstGeom prst="rect">
            <a:avLst/>
          </a:prstGeom>
        </p:spPr>
        <p:txBody>
          <a:bodyPr/>
          <a:lstStyle/>
          <a:p>
            <a:pPr>
              <a:buFont typeface="Wingdings" panose="05000000000000000000" pitchFamily="2" charset="2"/>
              <a:buNone/>
            </a:pPr>
            <a:r>
              <a:rPr lang="en-US" altLang="en-US" b="1" dirty="0"/>
              <a:t>Estimated Number of Tests:  </a:t>
            </a:r>
            <a:r>
              <a:rPr lang="en-US" altLang="en-US" dirty="0"/>
              <a:t>165</a:t>
            </a:r>
          </a:p>
          <a:p>
            <a:pPr>
              <a:buFont typeface="Wingdings" panose="05000000000000000000" pitchFamily="2" charset="2"/>
              <a:buNone/>
            </a:pPr>
            <a:r>
              <a:rPr lang="en-US" altLang="en-US" b="1" dirty="0"/>
              <a:t>Average Test Development Time:   </a:t>
            </a:r>
            <a:r>
              <a:rPr lang="en-US" altLang="en-US" dirty="0"/>
              <a:t>3.5</a:t>
            </a:r>
          </a:p>
          <a:p>
            <a:pPr>
              <a:spcBef>
                <a:spcPct val="0"/>
              </a:spcBef>
              <a:buFont typeface="Wingdings" panose="05000000000000000000" pitchFamily="2" charset="2"/>
              <a:buNone/>
            </a:pPr>
            <a:r>
              <a:rPr lang="en-US" altLang="en-US" b="1" dirty="0"/>
              <a:t>	</a:t>
            </a:r>
            <a:r>
              <a:rPr lang="en-US" altLang="en-US" dirty="0"/>
              <a:t>(person-hours/test)</a:t>
            </a:r>
          </a:p>
          <a:p>
            <a:pPr>
              <a:buFont typeface="Wingdings" panose="05000000000000000000" pitchFamily="2" charset="2"/>
              <a:buNone/>
            </a:pPr>
            <a:r>
              <a:rPr lang="en-US" altLang="en-US" b="1" dirty="0"/>
              <a:t>Estimated Test Development Time:   </a:t>
            </a:r>
            <a:r>
              <a:rPr lang="en-US" altLang="en-US" dirty="0"/>
              <a:t>577.5</a:t>
            </a:r>
          </a:p>
          <a:p>
            <a:pPr>
              <a:spcBef>
                <a:spcPct val="0"/>
              </a:spcBef>
              <a:buFont typeface="Wingdings" panose="05000000000000000000" pitchFamily="2" charset="2"/>
              <a:buNone/>
            </a:pPr>
            <a:r>
              <a:rPr lang="en-US" altLang="en-US" dirty="0"/>
              <a:t>	(person-hours)</a:t>
            </a:r>
            <a:endParaRPr lang="en-US" altLang="en-US" b="1" dirty="0"/>
          </a:p>
        </p:txBody>
      </p:sp>
    </p:spTree>
    <p:extLst>
      <p:ext uri="{BB962C8B-B14F-4D97-AF65-F5344CB8AC3E}">
        <p14:creationId xmlns:p14="http://schemas.microsoft.com/office/powerpoint/2010/main" val="3428629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Estimated Test Execution Time</a:t>
            </a:r>
          </a:p>
        </p:txBody>
      </p:sp>
      <p:sp>
        <p:nvSpPr>
          <p:cNvPr id="43011" name="Rectangle 3"/>
          <p:cNvSpPr>
            <a:spLocks noGrp="1" noChangeArrowheads="1"/>
          </p:cNvSpPr>
          <p:nvPr>
            <p:ph type="body" idx="4294967295"/>
          </p:nvPr>
        </p:nvSpPr>
        <p:spPr>
          <a:xfrm>
            <a:off x="461034" y="1600200"/>
            <a:ext cx="8205261" cy="4114800"/>
          </a:xfrm>
          <a:prstGeom prst="rect">
            <a:avLst/>
          </a:prstGeom>
        </p:spPr>
        <p:txBody>
          <a:bodyPr/>
          <a:lstStyle/>
          <a:p>
            <a:pPr>
              <a:lnSpc>
                <a:spcPct val="90000"/>
              </a:lnSpc>
              <a:buFont typeface="Wingdings" panose="05000000000000000000" pitchFamily="2" charset="2"/>
              <a:buNone/>
            </a:pPr>
            <a:r>
              <a:rPr lang="en-US" altLang="en-US" sz="2400" b="1" dirty="0"/>
              <a:t>Estimated Number of Tests:   </a:t>
            </a:r>
            <a:r>
              <a:rPr lang="en-US" altLang="en-US" sz="2400" dirty="0"/>
              <a:t>165</a:t>
            </a:r>
          </a:p>
          <a:p>
            <a:pPr>
              <a:lnSpc>
                <a:spcPct val="90000"/>
              </a:lnSpc>
              <a:buFont typeface="Wingdings" panose="05000000000000000000" pitchFamily="2" charset="2"/>
              <a:buNone/>
            </a:pPr>
            <a:r>
              <a:rPr lang="en-US" altLang="en-US" sz="2400" b="1" dirty="0"/>
              <a:t>Average Test Execution Time:   </a:t>
            </a:r>
            <a:r>
              <a:rPr lang="en-US" altLang="en-US" sz="2400" dirty="0"/>
              <a:t>1.5</a:t>
            </a:r>
          </a:p>
          <a:p>
            <a:pPr>
              <a:lnSpc>
                <a:spcPct val="90000"/>
              </a:lnSpc>
              <a:spcBef>
                <a:spcPct val="0"/>
              </a:spcBef>
              <a:buFont typeface="Wingdings" panose="05000000000000000000" pitchFamily="2" charset="2"/>
              <a:buNone/>
            </a:pPr>
            <a:r>
              <a:rPr lang="en-US" altLang="en-US" sz="2400" b="1" dirty="0"/>
              <a:t>	</a:t>
            </a:r>
            <a:r>
              <a:rPr lang="en-US" altLang="en-US" sz="2400" dirty="0"/>
              <a:t>(person-hours/test)</a:t>
            </a:r>
          </a:p>
          <a:p>
            <a:pPr>
              <a:lnSpc>
                <a:spcPct val="90000"/>
              </a:lnSpc>
              <a:buFont typeface="Wingdings" panose="05000000000000000000" pitchFamily="2" charset="2"/>
              <a:buNone/>
            </a:pPr>
            <a:r>
              <a:rPr lang="en-US" altLang="en-US" sz="2400" b="1" dirty="0"/>
              <a:t>Estimated Test Execution Time:   </a:t>
            </a:r>
            <a:r>
              <a:rPr lang="en-US" altLang="en-US" sz="2400" dirty="0"/>
              <a:t>247.5</a:t>
            </a:r>
          </a:p>
          <a:p>
            <a:pPr>
              <a:lnSpc>
                <a:spcPct val="90000"/>
              </a:lnSpc>
              <a:spcBef>
                <a:spcPct val="0"/>
              </a:spcBef>
              <a:buFont typeface="Wingdings" panose="05000000000000000000" pitchFamily="2" charset="2"/>
              <a:buNone/>
            </a:pPr>
            <a:r>
              <a:rPr lang="en-US" altLang="en-US" sz="2400" dirty="0"/>
              <a:t>	(person-hours)</a:t>
            </a:r>
            <a:endParaRPr lang="en-US" altLang="en-US" sz="2400" b="1" dirty="0"/>
          </a:p>
          <a:p>
            <a:pPr>
              <a:lnSpc>
                <a:spcPct val="90000"/>
              </a:lnSpc>
              <a:buFont typeface="Wingdings" panose="05000000000000000000" pitchFamily="2" charset="2"/>
              <a:buNone/>
            </a:pPr>
            <a:r>
              <a:rPr lang="en-US" altLang="en-US" sz="2400" b="1" dirty="0"/>
              <a:t>Estimated Regression Testing (50%):   </a:t>
            </a:r>
            <a:r>
              <a:rPr lang="en-US" altLang="en-US" sz="2400" dirty="0"/>
              <a:t>123.75</a:t>
            </a:r>
          </a:p>
          <a:p>
            <a:pPr>
              <a:lnSpc>
                <a:spcPct val="90000"/>
              </a:lnSpc>
              <a:buFont typeface="Wingdings" panose="05000000000000000000" pitchFamily="2" charset="2"/>
              <a:buNone/>
            </a:pPr>
            <a:r>
              <a:rPr lang="en-US" altLang="en-US" sz="2400" b="1" dirty="0"/>
              <a:t>	</a:t>
            </a:r>
            <a:r>
              <a:rPr lang="en-US" altLang="en-US" sz="2400" dirty="0"/>
              <a:t>(person-hours)</a:t>
            </a:r>
          </a:p>
          <a:p>
            <a:pPr>
              <a:lnSpc>
                <a:spcPct val="90000"/>
              </a:lnSpc>
              <a:buFont typeface="Wingdings" panose="05000000000000000000" pitchFamily="2" charset="2"/>
              <a:buNone/>
            </a:pPr>
            <a:r>
              <a:rPr lang="en-US" altLang="en-US" sz="2400" b="1" dirty="0"/>
              <a:t>Total Estimated Test Execution Time:   </a:t>
            </a:r>
            <a:r>
              <a:rPr lang="en-US" altLang="en-US" sz="2400" dirty="0"/>
              <a:t>371.25</a:t>
            </a:r>
          </a:p>
          <a:p>
            <a:pPr>
              <a:lnSpc>
                <a:spcPct val="90000"/>
              </a:lnSpc>
              <a:spcBef>
                <a:spcPct val="0"/>
              </a:spcBef>
              <a:buFont typeface="Wingdings" panose="05000000000000000000" pitchFamily="2" charset="2"/>
              <a:buNone/>
            </a:pPr>
            <a:r>
              <a:rPr lang="en-US" altLang="en-US" sz="2400" dirty="0"/>
              <a:t>	(person-hours)</a:t>
            </a:r>
          </a:p>
        </p:txBody>
      </p:sp>
    </p:spTree>
    <p:extLst>
      <p:ext uri="{BB962C8B-B14F-4D97-AF65-F5344CB8AC3E}">
        <p14:creationId xmlns:p14="http://schemas.microsoft.com/office/powerpoint/2010/main" val="23864465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Test Procedure</a:t>
            </a:r>
          </a:p>
        </p:txBody>
      </p:sp>
      <p:sp>
        <p:nvSpPr>
          <p:cNvPr id="44035" name="Rectangle 3"/>
          <p:cNvSpPr>
            <a:spLocks noGrp="1" noChangeArrowheads="1"/>
          </p:cNvSpPr>
          <p:nvPr>
            <p:ph type="body" idx="4294967295"/>
          </p:nvPr>
        </p:nvSpPr>
        <p:spPr>
          <a:xfrm>
            <a:off x="533400" y="1752600"/>
            <a:ext cx="8132896" cy="4114800"/>
          </a:xfrm>
          <a:prstGeom prst="rect">
            <a:avLst/>
          </a:prstGeom>
        </p:spPr>
        <p:txBody>
          <a:bodyPr/>
          <a:lstStyle/>
          <a:p>
            <a:r>
              <a:rPr lang="en-US" altLang="en-US" dirty="0"/>
              <a:t>Collection of test scripts</a:t>
            </a:r>
          </a:p>
          <a:p>
            <a:r>
              <a:rPr lang="en-US" altLang="en-US" dirty="0"/>
              <a:t>An integral part of each test script is the expected results</a:t>
            </a:r>
          </a:p>
          <a:p>
            <a:r>
              <a:rPr lang="en-US" altLang="en-US" dirty="0"/>
              <a:t>The Test Procedure document should contain an unexecuted, clean copy of every test so that the tests may be more easily reused</a:t>
            </a:r>
          </a:p>
        </p:txBody>
      </p:sp>
    </p:spTree>
    <p:extLst>
      <p:ext uri="{BB962C8B-B14F-4D97-AF65-F5344CB8AC3E}">
        <p14:creationId xmlns:p14="http://schemas.microsoft.com/office/powerpoint/2010/main" val="5950488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Pass/Fail Patterns</a:t>
            </a:r>
          </a:p>
          <a:p>
            <a:pPr lvl="1" fontAlgn="base"/>
            <a:r>
              <a:rPr lang="en-US" dirty="0"/>
              <a:t>These patterns are your first line of </a:t>
            </a:r>
            <a:r>
              <a:rPr lang="en-US" dirty="0" err="1"/>
              <a:t>defence</a:t>
            </a:r>
            <a:r>
              <a:rPr lang="en-US" dirty="0"/>
              <a:t> (or attack, depending on your perspective) to guarantee good code.</a:t>
            </a:r>
          </a:p>
          <a:p>
            <a:pPr lvl="1" fontAlgn="base"/>
            <a:r>
              <a:rPr lang="en-US" dirty="0"/>
              <a:t> But be warned, they are deceptive in what they tell you about the code.</a:t>
            </a:r>
          </a:p>
          <a:p>
            <a:pPr fontAlgn="base"/>
            <a:r>
              <a:rPr lang="en-US" dirty="0"/>
              <a:t>The Simple-Test Pattern</a:t>
            </a:r>
          </a:p>
          <a:p>
            <a:pPr fontAlgn="base"/>
            <a:r>
              <a:rPr lang="en-US" dirty="0"/>
              <a:t>The Code-Path Pattern</a:t>
            </a:r>
          </a:p>
          <a:p>
            <a:pPr fontAlgn="base"/>
            <a:r>
              <a:rPr lang="en-US" dirty="0"/>
              <a:t>The Parameter-Range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9361210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b="1" dirty="0"/>
              <a:t>Data Transaction Patterns</a:t>
            </a:r>
            <a:endParaRPr lang="en-US" dirty="0"/>
          </a:p>
          <a:p>
            <a:pPr fontAlgn="base"/>
            <a:r>
              <a:rPr lang="en-US" dirty="0"/>
              <a:t>Data transaction patterns are a start at embracing the issues of data persistence and communication.</a:t>
            </a:r>
          </a:p>
          <a:p>
            <a:pPr fontAlgn="base"/>
            <a:r>
              <a:rPr lang="en-US" dirty="0"/>
              <a:t>These patterns intentionally omit stress testing, for example, loading on the server</a:t>
            </a:r>
          </a:p>
          <a:p>
            <a:pPr fontAlgn="base"/>
            <a:r>
              <a:rPr lang="en-US" dirty="0"/>
              <a:t>The Simple-Data-I/O Pattern</a:t>
            </a:r>
          </a:p>
          <a:p>
            <a:pPr fontAlgn="base"/>
            <a:r>
              <a:rPr lang="en-US" dirty="0"/>
              <a:t>The Constraint-Data Pattern</a:t>
            </a:r>
          </a:p>
          <a:p>
            <a:pPr fontAlgn="base"/>
            <a:r>
              <a:rPr lang="en-US" dirty="0"/>
              <a:t>The Rollback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748498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430525262"/>
              </p:ext>
            </p:extLst>
          </p:nvPr>
        </p:nvGraphicFramePr>
        <p:xfrm>
          <a:off x="436593" y="1676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@TestInstance</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instance lifecycle</a:t>
                      </a:r>
                      <a:r>
                        <a:rPr lang="en-US" b="0" dirty="0">
                          <a:effectLst/>
                          <a:latin typeface="inherit"/>
                        </a:rPr>
                        <a:t> for the annotated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@DisplayName</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a:t>
                      </a:r>
                      <a:r>
                        <a:rPr lang="en-US" b="0" dirty="0">
                          <a:effectLst/>
                          <a:latin typeface="inherit"/>
                        </a:rPr>
                        <a:t> for the test class or test method.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@DisplayNameGeneration</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 generator</a:t>
                      </a:r>
                      <a:r>
                        <a:rPr lang="en-US" b="0" dirty="0">
                          <a:effectLst/>
                          <a:latin typeface="inherit"/>
                        </a:rPr>
                        <a:t> for the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32394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Collection Management Patterns</a:t>
            </a:r>
            <a:endParaRPr lang="en-US" dirty="0"/>
          </a:p>
          <a:p>
            <a:pPr fontAlgn="base"/>
            <a:r>
              <a:rPr lang="en-US" dirty="0"/>
              <a:t>A lot of what applications do is manage collections of information. While there are a variety of collections available to the programmer, it is important to verify that the code is using the correct collection.</a:t>
            </a:r>
          </a:p>
          <a:p>
            <a:pPr marL="0" indent="0" fontAlgn="base">
              <a:buNone/>
            </a:pPr>
            <a:r>
              <a:rPr lang="en-US" dirty="0"/>
              <a:t> This affects ordering and constraints.</a:t>
            </a:r>
          </a:p>
          <a:p>
            <a:pPr fontAlgn="base"/>
            <a:r>
              <a:rPr lang="en-US" dirty="0"/>
              <a:t>The Collection-Order Pattern</a:t>
            </a:r>
          </a:p>
          <a:p>
            <a:pPr fontAlgn="base"/>
            <a:r>
              <a:rPr lang="en-US" dirty="0"/>
              <a:t>The Enumeration Pattern The</a:t>
            </a:r>
          </a:p>
          <a:p>
            <a:pPr fontAlgn="base"/>
            <a:r>
              <a:rPr lang="en-US" dirty="0"/>
              <a:t>Collection-Constraint Pattern</a:t>
            </a:r>
          </a:p>
          <a:p>
            <a:pPr fontAlgn="base"/>
            <a:r>
              <a:rPr lang="en-US" dirty="0"/>
              <a:t>The Collection-Indexing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4054679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Performance Patterns</a:t>
            </a:r>
            <a:endParaRPr lang="en-US" dirty="0"/>
          </a:p>
          <a:p>
            <a:pPr fontAlgn="base"/>
            <a:r>
              <a:rPr lang="en-US" dirty="0"/>
              <a:t>Unit testing should not just be concerned with function but also with form. </a:t>
            </a:r>
          </a:p>
          <a:p>
            <a:pPr fontAlgn="base"/>
            <a:r>
              <a:rPr lang="en-US" dirty="0"/>
              <a:t>How efficiently does the code under test perform its function? How fast? How much memory does it use? </a:t>
            </a:r>
          </a:p>
          <a:p>
            <a:pPr fontAlgn="base"/>
            <a:r>
              <a:rPr lang="en-US" dirty="0"/>
              <a:t>Does it trade off data insertion for data retrieval effectively? Does it free up resources correctly? </a:t>
            </a:r>
          </a:p>
          <a:p>
            <a:pPr fontAlgn="base"/>
            <a:r>
              <a:rPr lang="en-US" dirty="0"/>
              <a:t>These are all things that are under the purview of unit testing. </a:t>
            </a:r>
          </a:p>
          <a:p>
            <a:pPr fontAlgn="base"/>
            <a:r>
              <a:rPr lang="en-US" dirty="0"/>
              <a:t>By including performance patterns in the unit test, the implementer has a goal to reach, which results in better code, a better application, and a happier customer.</a:t>
            </a:r>
          </a:p>
          <a:p>
            <a:pPr fontAlgn="base"/>
            <a:r>
              <a:rPr lang="en-US" dirty="0"/>
              <a:t>The Performance-Test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8008164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Process Patterns</a:t>
            </a:r>
            <a:endParaRPr lang="en-US" dirty="0"/>
          </a:p>
          <a:p>
            <a:pPr fontAlgn="base"/>
            <a:r>
              <a:rPr lang="en-US" dirty="0"/>
              <a:t>Unit testing is intended to test, well, units...the basic functions of the application. </a:t>
            </a:r>
          </a:p>
          <a:p>
            <a:pPr fontAlgn="base"/>
            <a:r>
              <a:rPr lang="en-US" dirty="0"/>
              <a:t>It can be argued that testing processes should be relegated to the acceptance test procedures, however I don't buy into this argument.</a:t>
            </a:r>
          </a:p>
          <a:p>
            <a:pPr fontAlgn="base"/>
            <a:r>
              <a:rPr lang="en-US" dirty="0"/>
              <a:t>A process is just a different type of unit. Testing processes with a unit tester provide the same advantages as other unit testing--it documents the way the process is intended to work and the unit tester can aid the implementer by also testing the process out of sequence, rapidly identifying potential user interface issues as well.</a:t>
            </a:r>
          </a:p>
          <a:p>
            <a:pPr fontAlgn="base"/>
            <a:r>
              <a:rPr lang="en-US" dirty="0"/>
              <a:t>The term "process" also includes state transitions and business rules, both of which must be validated.</a:t>
            </a:r>
          </a:p>
          <a:p>
            <a:pPr fontAlgn="base"/>
            <a:r>
              <a:rPr lang="en-US" dirty="0"/>
              <a:t>The Process-Sequence Pattern</a:t>
            </a:r>
          </a:p>
          <a:p>
            <a:pPr fontAlgn="base"/>
            <a:r>
              <a:rPr lang="en-US" dirty="0"/>
              <a:t>The Process-State Pattern</a:t>
            </a:r>
          </a:p>
          <a:p>
            <a:pPr fontAlgn="base"/>
            <a:r>
              <a:rPr lang="en-US" dirty="0"/>
              <a:t>The Process-Rule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015246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fontAlgn="base"/>
            <a:r>
              <a:rPr lang="en-US" b="1" dirty="0"/>
              <a:t>Simulation Patterns</a:t>
            </a:r>
            <a:endParaRPr lang="en-US" dirty="0"/>
          </a:p>
          <a:p>
            <a:pPr fontAlgn="base"/>
            <a:r>
              <a:rPr lang="en-US" dirty="0"/>
              <a:t>Data transactions are difficult to test because they often require a preset configuration, an open connection, and/or an online device (to name a few).</a:t>
            </a:r>
          </a:p>
          <a:p>
            <a:pPr fontAlgn="base"/>
            <a:r>
              <a:rPr lang="en-US" dirty="0"/>
              <a:t>Mock objects can come to the rescue by simulating the database, web service, user event, connection, and/or hardware with which the code is transacting.</a:t>
            </a:r>
          </a:p>
          <a:p>
            <a:pPr fontAlgn="base"/>
            <a:r>
              <a:rPr lang="en-US" dirty="0"/>
              <a:t>Mock objects also have the ability to create failure conditions that are very difficult to reproduce in the real world--a </a:t>
            </a:r>
            <a:r>
              <a:rPr lang="en-US" dirty="0" err="1"/>
              <a:t>lossy</a:t>
            </a:r>
            <a:r>
              <a:rPr lang="en-US" dirty="0"/>
              <a:t> connection, a slow server, a failed network hub, etc.</a:t>
            </a:r>
          </a:p>
          <a:p>
            <a:pPr fontAlgn="base"/>
            <a:r>
              <a:rPr lang="en-US" dirty="0"/>
              <a:t>Mock-Object Pattern</a:t>
            </a:r>
          </a:p>
          <a:p>
            <a:pPr fontAlgn="base"/>
            <a:r>
              <a:rPr lang="en-US" dirty="0"/>
              <a:t>The Service-Simulation Pattern</a:t>
            </a:r>
          </a:p>
          <a:p>
            <a:pPr fontAlgn="base"/>
            <a:r>
              <a:rPr lang="en-US" dirty="0"/>
              <a:t>The Bit-Error-Simulation Pattern</a:t>
            </a:r>
          </a:p>
          <a:p>
            <a:pPr fontAlgn="base"/>
            <a:r>
              <a:rPr lang="en-US" dirty="0"/>
              <a:t>The Component-Simulation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33294665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Multithreading Patterns</a:t>
            </a:r>
            <a:endParaRPr lang="en-US" dirty="0"/>
          </a:p>
          <a:p>
            <a:pPr fontAlgn="base"/>
            <a:r>
              <a:rPr lang="en-US" dirty="0"/>
              <a:t>Unit testing multithreaded applications is probably one of the most difficult things to do because you have to set up a condition that by its very nature is intended to be asynchronous and therefore non-deterministic. </a:t>
            </a:r>
          </a:p>
          <a:p>
            <a:pPr fontAlgn="base"/>
            <a:r>
              <a:rPr lang="en-US" dirty="0"/>
              <a:t>Furthermore, to perform many threading tests correctly, the unit tester application must itself execute tests as separate threads so that the unit tester isn't disabled when one thread ends up in a wait state</a:t>
            </a:r>
          </a:p>
          <a:p>
            <a:pPr fontAlgn="base"/>
            <a:r>
              <a:rPr lang="en-US" dirty="0"/>
              <a:t>The </a:t>
            </a:r>
            <a:r>
              <a:rPr lang="en-US" dirty="0" err="1"/>
              <a:t>Signalled</a:t>
            </a:r>
            <a:r>
              <a:rPr lang="en-US" dirty="0"/>
              <a:t> Pattern</a:t>
            </a:r>
          </a:p>
          <a:p>
            <a:pPr fontAlgn="base"/>
            <a:r>
              <a:rPr lang="en-US" dirty="0"/>
              <a:t>The Deadlock-Resolution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14455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Stress-Test Patterns</a:t>
            </a:r>
            <a:endParaRPr lang="en-US" dirty="0"/>
          </a:p>
          <a:p>
            <a:pPr fontAlgn="base"/>
            <a:r>
              <a:rPr lang="en-US" dirty="0"/>
              <a:t>Most applications are tested in ideal environments--the programmer is using a fast machine with little network traffic, using small datasets.</a:t>
            </a:r>
          </a:p>
          <a:p>
            <a:pPr fontAlgn="base"/>
            <a:r>
              <a:rPr lang="en-US" dirty="0"/>
              <a:t>The real world is very different. Before something completely breaks, the application may suffer degradation and respond poorly or with errors to the user.</a:t>
            </a:r>
          </a:p>
          <a:p>
            <a:pPr fontAlgn="base"/>
            <a:r>
              <a:rPr lang="en-US" dirty="0"/>
              <a:t>Unit tests that verify the code's performance under stress should be met with equal fervor (if not more) than unit tests in an ideal environment.</a:t>
            </a:r>
          </a:p>
          <a:p>
            <a:pPr fontAlgn="base"/>
            <a:r>
              <a:rPr lang="en-US" dirty="0"/>
              <a:t>The Bulk-Data-Stress-Test Pattern</a:t>
            </a:r>
          </a:p>
          <a:p>
            <a:pPr fontAlgn="base"/>
            <a:r>
              <a:rPr lang="en-US" dirty="0"/>
              <a:t>The Resource-Stress-Test Pattern</a:t>
            </a:r>
          </a:p>
          <a:p>
            <a:pPr fontAlgn="base"/>
            <a:r>
              <a:rPr lang="en-US" dirty="0"/>
              <a:t>The Loading-Test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35393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Presentation Layer Patterns</a:t>
            </a:r>
            <a:endParaRPr lang="en-US" dirty="0"/>
          </a:p>
          <a:p>
            <a:pPr fontAlgn="base"/>
            <a:r>
              <a:rPr lang="en-US" dirty="0"/>
              <a:t>One of the most challenging aspects of unit testing is verifying that information is getting to the user right at the presentation layer itself and that the internal workings of the application are correctly setting presentation layer state. </a:t>
            </a:r>
          </a:p>
          <a:p>
            <a:pPr fontAlgn="base"/>
            <a:r>
              <a:rPr lang="en-US" dirty="0"/>
              <a:t>Often, presentation layers are entangled with business objects, data objects, and control logic. If you're planning on unit testing the presentation layer, you have to realize that a clean separation of concerns is mandatory. Part of the solution involves developing an appropriate Model-View-Controller (MVC) architecture. The MVC architecture provides a means to develop good design practices when working with the presentation layer. However, it is easily abused. A certain amount of discipline is required to ensure that you are, in fact, implementing the MVC architecture correctly, rather than just in word alone.</a:t>
            </a:r>
          </a:p>
          <a:p>
            <a:pPr fontAlgn="base"/>
            <a:r>
              <a:rPr lang="en-US" dirty="0"/>
              <a:t>The View-State Test Pattern</a:t>
            </a:r>
          </a:p>
          <a:p>
            <a:pPr fontAlgn="base"/>
            <a:r>
              <a:rPr lang="en-US" dirty="0"/>
              <a:t>The Model-State 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6714406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Eclipse Oxygen</a:t>
            </a:r>
          </a:p>
          <a:p>
            <a:r>
              <a:rPr lang="en-IN" dirty="0"/>
              <a:t>Git or </a:t>
            </a:r>
            <a:r>
              <a:rPr lang="en-IN" dirty="0" err="1"/>
              <a:t>bitbucket</a:t>
            </a:r>
            <a:endParaRPr lang="en-IN" dirty="0"/>
          </a:p>
          <a:p>
            <a:r>
              <a:rPr lang="en-IN" dirty="0"/>
              <a:t>Junit</a:t>
            </a:r>
          </a:p>
          <a:p>
            <a:r>
              <a:rPr lang="en-IN" dirty="0" err="1"/>
              <a:t>TestNG</a:t>
            </a:r>
            <a:endParaRPr lang="en-IN" dirty="0"/>
          </a:p>
          <a:p>
            <a:r>
              <a:rPr lang="en-IN" dirty="0" err="1"/>
              <a:t>Hamcrest</a:t>
            </a:r>
            <a:endParaRPr lang="en-IN" dirty="0"/>
          </a:p>
          <a:p>
            <a:r>
              <a:rPr lang="en-IN" dirty="0" err="1"/>
              <a:t>AssertJ</a:t>
            </a:r>
            <a:endParaRPr lang="en-IN" dirty="0"/>
          </a:p>
          <a:p>
            <a:r>
              <a:rPr lang="en-IN" b="1" dirty="0"/>
              <a:t>Java Code Coverage </a:t>
            </a:r>
            <a:r>
              <a:rPr lang="en-IN" dirty="0"/>
              <a:t>(</a:t>
            </a:r>
            <a:r>
              <a:rPr lang="en-IN" b="1" dirty="0" err="1"/>
              <a:t>JaCoCo</a:t>
            </a:r>
            <a:r>
              <a:rPr lang="en-IN" dirty="0"/>
              <a:t>) </a:t>
            </a:r>
          </a:p>
          <a:p>
            <a:r>
              <a:rPr lang="en-IN" dirty="0" err="1"/>
              <a:t>Mockito</a:t>
            </a:r>
            <a:endParaRPr lang="en-IN" dirty="0"/>
          </a:p>
          <a:p>
            <a:r>
              <a:rPr lang="en-IN" dirty="0"/>
              <a:t>Easy Mock</a:t>
            </a:r>
          </a:p>
          <a:p>
            <a:r>
              <a:rPr lang="en-IN" dirty="0"/>
              <a:t>Power Mock</a:t>
            </a:r>
          </a:p>
          <a:p>
            <a:r>
              <a:rPr lang="en-IN" dirty="0"/>
              <a:t>Selenium </a:t>
            </a:r>
          </a:p>
        </p:txBody>
      </p:sp>
      <p:sp>
        <p:nvSpPr>
          <p:cNvPr id="3" name="Title 2"/>
          <p:cNvSpPr>
            <a:spLocks noGrp="1"/>
          </p:cNvSpPr>
          <p:nvPr>
            <p:ph type="title"/>
          </p:nvPr>
        </p:nvSpPr>
        <p:spPr/>
        <p:txBody>
          <a:bodyPr/>
          <a:lstStyle/>
          <a:p>
            <a:r>
              <a:rPr lang="en-IN" dirty="0"/>
              <a:t>TDD Tools</a:t>
            </a:r>
          </a:p>
        </p:txBody>
      </p:sp>
    </p:spTree>
    <p:extLst>
      <p:ext uri="{BB962C8B-B14F-4D97-AF65-F5344CB8AC3E}">
        <p14:creationId xmlns:p14="http://schemas.microsoft.com/office/powerpoint/2010/main" val="27260502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t>Naming Conventions</a:t>
            </a:r>
          </a:p>
          <a:p>
            <a:r>
              <a:rPr lang="en-US" b="1" dirty="0"/>
              <a:t>Separate the implementation from the test code</a:t>
            </a:r>
          </a:p>
          <a:p>
            <a:r>
              <a:rPr lang="en-US" b="1" dirty="0"/>
              <a:t>Name test classes in a similar fashion as classes they test</a:t>
            </a:r>
          </a:p>
          <a:p>
            <a:r>
              <a:rPr lang="en-US" b="1" dirty="0"/>
              <a:t>Use descriptive names for test methods</a:t>
            </a:r>
          </a:p>
          <a:p>
            <a:r>
              <a:rPr lang="en-US" b="1" dirty="0"/>
              <a:t>Write the test before writing the implementation code</a:t>
            </a:r>
          </a:p>
          <a:p>
            <a:r>
              <a:rPr lang="en-US" b="1" dirty="0"/>
              <a:t>Only write new code when test is failing</a:t>
            </a:r>
          </a:p>
          <a:p>
            <a:r>
              <a:rPr lang="en-US" b="1" dirty="0"/>
              <a:t>Rerun all tests every time implementation code changes</a:t>
            </a:r>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12729926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All tests should pass before new test is written</a:t>
            </a:r>
          </a:p>
          <a:p>
            <a:r>
              <a:rPr lang="en-US" b="1" dirty="0"/>
              <a:t>Refactor only after all tests are passing</a:t>
            </a:r>
          </a:p>
          <a:p>
            <a:r>
              <a:rPr lang="en-US" b="1" dirty="0"/>
              <a:t>Write the simplest code to pass the test</a:t>
            </a:r>
          </a:p>
          <a:p>
            <a:r>
              <a:rPr lang="en-US" b="1" dirty="0"/>
              <a:t>Write assertions first, act later</a:t>
            </a:r>
          </a:p>
          <a:p>
            <a:r>
              <a:rPr lang="en-US" b="1" dirty="0"/>
              <a:t>Minimize assertions in each test</a:t>
            </a:r>
          </a:p>
          <a:p>
            <a:r>
              <a:rPr lang="en-US" b="1" dirty="0"/>
              <a:t>Do not introduce dependencies between tests</a:t>
            </a:r>
          </a:p>
          <a:p>
            <a:r>
              <a:rPr lang="en-IN" b="1" dirty="0"/>
              <a:t>Use mocks(reduce dependency)</a:t>
            </a:r>
          </a:p>
          <a:p>
            <a:r>
              <a:rPr lang="en-US" b="1" dirty="0"/>
              <a:t>Use setup and tear-down methods</a:t>
            </a:r>
          </a:p>
          <a:p>
            <a:r>
              <a:rPr lang="en-US" b="1" dirty="0"/>
              <a:t>Do not use base classes</a:t>
            </a:r>
          </a:p>
          <a:p>
            <a:endParaRPr lang="en-IN" b="1" dirty="0"/>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129531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820075371"/>
              </p:ext>
            </p:extLst>
          </p:nvPr>
        </p:nvGraphicFramePr>
        <p:xfrm>
          <a:off x="436593" y="1676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@TestInstance</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instance lifecycle</a:t>
                      </a:r>
                      <a:r>
                        <a:rPr lang="en-US" b="0" dirty="0">
                          <a:effectLst/>
                          <a:latin typeface="inherit"/>
                        </a:rPr>
                        <a:t> for the annotated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@DisplayName</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a:t>
                      </a:r>
                      <a:r>
                        <a:rPr lang="en-US" b="0" dirty="0">
                          <a:effectLst/>
                          <a:latin typeface="inherit"/>
                        </a:rPr>
                        <a:t> for the test class or test method.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@DisplayNameGeneration</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 generator</a:t>
                      </a:r>
                      <a:r>
                        <a:rPr lang="en-US" b="0" dirty="0">
                          <a:effectLst/>
                          <a:latin typeface="inherit"/>
                        </a:rPr>
                        <a:t> for the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43612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simple English, Mocking is make a replica or imitation of something.</a:t>
            </a:r>
          </a:p>
          <a:p>
            <a:r>
              <a:rPr lang="en-US" dirty="0"/>
              <a:t>We use mocking in unit testing. A object that you want to test may have dependencies on other complex objects. </a:t>
            </a:r>
          </a:p>
          <a:p>
            <a:r>
              <a:rPr lang="en-US" dirty="0"/>
              <a:t>To isolate the behavior of the object you want to test you replace the other objects by mocks that simulate the behavior of the real objects. </a:t>
            </a:r>
          </a:p>
          <a:p>
            <a:r>
              <a:rPr lang="en-US" dirty="0"/>
              <a:t>So in simple words, mocking is creating objects that simulate the behavior of real objects.</a:t>
            </a:r>
            <a:endParaRPr lang="en-IN" dirty="0"/>
          </a:p>
        </p:txBody>
      </p:sp>
      <p:sp>
        <p:nvSpPr>
          <p:cNvPr id="3" name="Title 2"/>
          <p:cNvSpPr>
            <a:spLocks noGrp="1"/>
          </p:cNvSpPr>
          <p:nvPr>
            <p:ph type="title"/>
          </p:nvPr>
        </p:nvSpPr>
        <p:spPr/>
        <p:txBody>
          <a:bodyPr/>
          <a:lstStyle/>
          <a:p>
            <a:r>
              <a:rPr lang="en-IN" b="0" dirty="0"/>
              <a:t>Mocking in Unit testing</a:t>
            </a:r>
          </a:p>
        </p:txBody>
      </p:sp>
    </p:spTree>
    <p:extLst>
      <p:ext uri="{BB962C8B-B14F-4D97-AF65-F5344CB8AC3E}">
        <p14:creationId xmlns:p14="http://schemas.microsoft.com/office/powerpoint/2010/main" val="20423691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750/1*fCMBDvJQWR6KokIF-H7i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9713"/>
            <a:ext cx="688768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169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Mocking in Unit testing</a:t>
            </a:r>
            <a:endParaRPr lang="en-IN" dirty="0"/>
          </a:p>
        </p:txBody>
      </p:sp>
      <p:sp>
        <p:nvSpPr>
          <p:cNvPr id="3" name="Content Placeholder 2"/>
          <p:cNvSpPr>
            <a:spLocks noGrp="1"/>
          </p:cNvSpPr>
          <p:nvPr>
            <p:ph sz="quarter" idx="12"/>
          </p:nvPr>
        </p:nvSpPr>
        <p:spPr/>
        <p:txBody>
          <a:bodyPr/>
          <a:lstStyle/>
          <a:p>
            <a:r>
              <a:rPr lang="en-US" dirty="0"/>
              <a:t>In simple terms, providing a controlled instance or implementation of dependency that the code under test depends on in order to test its core logic.</a:t>
            </a:r>
          </a:p>
          <a:p>
            <a:r>
              <a:rPr lang="en-US" dirty="0"/>
              <a:t> A controlled instance is that the behavior of the dependency can be programmed or controlled as desired for the method or system under test.</a:t>
            </a:r>
          </a:p>
          <a:p>
            <a:r>
              <a:rPr lang="en-US" dirty="0"/>
              <a:t> let’s take an example of any Business or Ecommerce Application. </a:t>
            </a:r>
          </a:p>
          <a:p>
            <a:r>
              <a:rPr lang="en-US" dirty="0"/>
              <a:t>Almost every such type of application primarily has 3 layers i.e. User Interface, Business Layer &amp; Data Access layer (which talks to the underlying data store)</a:t>
            </a:r>
          </a:p>
          <a:p>
            <a:endParaRPr lang="en-US" dirty="0"/>
          </a:p>
          <a:p>
            <a:endParaRPr lang="en-US" dirty="0"/>
          </a:p>
          <a:p>
            <a:endParaRPr lang="en-IN" dirty="0"/>
          </a:p>
        </p:txBody>
      </p:sp>
    </p:spTree>
    <p:extLst>
      <p:ext uri="{BB962C8B-B14F-4D97-AF65-F5344CB8AC3E}">
        <p14:creationId xmlns:p14="http://schemas.microsoft.com/office/powerpoint/2010/main" val="12839139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ample: UnitTesting Dependen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25" y="1066800"/>
            <a:ext cx="6191250" cy="528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3379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Mocking in Unit testing</a:t>
            </a:r>
          </a:p>
        </p:txBody>
      </p:sp>
      <p:sp>
        <p:nvSpPr>
          <p:cNvPr id="3" name="Content Placeholder 2"/>
          <p:cNvSpPr>
            <a:spLocks noGrp="1"/>
          </p:cNvSpPr>
          <p:nvPr>
            <p:ph sz="quarter" idx="12"/>
          </p:nvPr>
        </p:nvSpPr>
        <p:spPr/>
        <p:txBody>
          <a:bodyPr/>
          <a:lstStyle/>
          <a:p>
            <a:r>
              <a:rPr lang="en-US" dirty="0"/>
              <a:t>Look at it this way – An app like google maps can have dependencies on an</a:t>
            </a:r>
          </a:p>
          <a:p>
            <a:r>
              <a:rPr lang="en-US" dirty="0"/>
              <a:t>Actual data stores like MySQL or any other no SQL database which stores Map data.</a:t>
            </a:r>
          </a:p>
          <a:p>
            <a:r>
              <a:rPr lang="en-US" dirty="0"/>
              <a:t>An external service like Coordinate Service which provides latitudes and longitudes of a location.</a:t>
            </a:r>
          </a:p>
          <a:p>
            <a:r>
              <a:rPr lang="en-US" dirty="0"/>
              <a:t>An external service like traffic service which provides real-time traffic information for a given Coordinate pair.</a:t>
            </a:r>
            <a:endParaRPr lang="en-IN" dirty="0"/>
          </a:p>
        </p:txBody>
      </p:sp>
    </p:spTree>
    <p:extLst>
      <p:ext uri="{BB962C8B-B14F-4D97-AF65-F5344CB8AC3E}">
        <p14:creationId xmlns:p14="http://schemas.microsoft.com/office/powerpoint/2010/main" val="16166393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Mocking in Unit testing</a:t>
            </a:r>
          </a:p>
        </p:txBody>
      </p:sp>
      <p:sp>
        <p:nvSpPr>
          <p:cNvPr id="3" name="Content Placeholder 2"/>
          <p:cNvSpPr>
            <a:spLocks noGrp="1"/>
          </p:cNvSpPr>
          <p:nvPr>
            <p:ph sz="quarter" idx="12"/>
          </p:nvPr>
        </p:nvSpPr>
        <p:spPr/>
        <p:txBody>
          <a:bodyPr/>
          <a:lstStyle/>
          <a:p>
            <a:r>
              <a:rPr lang="en-US" dirty="0"/>
              <a:t>So, if someone is trying to validate the core business logic using unit test, until and unless they have working implementations of these dependencies, the tests could not be run.</a:t>
            </a:r>
          </a:p>
          <a:p>
            <a:r>
              <a:rPr lang="en-US" dirty="0"/>
              <a:t>Mocks come to rescue in these situations, where no matter your dependency is up and running or not, you are always guaranteed to run your business logic with a programmed response for the dependency that’s being getting called from the code under test.</a:t>
            </a:r>
            <a:endParaRPr lang="en-IN" dirty="0"/>
          </a:p>
        </p:txBody>
      </p:sp>
    </p:spTree>
    <p:extLst>
      <p:ext uri="{BB962C8B-B14F-4D97-AF65-F5344CB8AC3E}">
        <p14:creationId xmlns:p14="http://schemas.microsoft.com/office/powerpoint/2010/main" val="1777143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Types/Categories of Test Doubles</a:t>
            </a:r>
          </a:p>
        </p:txBody>
      </p:sp>
      <p:sp>
        <p:nvSpPr>
          <p:cNvPr id="3" name="Content Placeholder 2"/>
          <p:cNvSpPr>
            <a:spLocks noGrp="1"/>
          </p:cNvSpPr>
          <p:nvPr>
            <p:ph sz="quarter" idx="12"/>
          </p:nvPr>
        </p:nvSpPr>
        <p:spPr/>
        <p:txBody>
          <a:bodyPr>
            <a:normAutofit lnSpcReduction="10000"/>
          </a:bodyPr>
          <a:lstStyle/>
          <a:p>
            <a:r>
              <a:rPr lang="en-US" dirty="0"/>
              <a:t>Mock is essentially a type of “Test Double” – it’s a tech jargon. </a:t>
            </a:r>
          </a:p>
          <a:p>
            <a:r>
              <a:rPr lang="en-US" dirty="0"/>
              <a:t>“Test Double” essentially means an object which is replaced by equivalent real object instance or dependency.</a:t>
            </a:r>
          </a:p>
          <a:p>
            <a:r>
              <a:rPr lang="en-US" dirty="0"/>
              <a:t>There are different types of Test doubles as mentioned below:</a:t>
            </a:r>
          </a:p>
          <a:p>
            <a:pPr lvl="1"/>
            <a:r>
              <a:rPr lang="en-US" dirty="0"/>
              <a:t>Fakes</a:t>
            </a:r>
          </a:p>
          <a:p>
            <a:pPr lvl="1"/>
            <a:r>
              <a:rPr lang="en-US" dirty="0"/>
              <a:t>Stubs</a:t>
            </a:r>
          </a:p>
          <a:p>
            <a:pPr lvl="1"/>
            <a:r>
              <a:rPr lang="en-US" dirty="0"/>
              <a:t>Spies</a:t>
            </a:r>
          </a:p>
          <a:p>
            <a:pPr lvl="1"/>
            <a:r>
              <a:rPr lang="en-US" dirty="0"/>
              <a:t>Mocks</a:t>
            </a:r>
            <a:endParaRPr lang="en-IN" dirty="0"/>
          </a:p>
        </p:txBody>
      </p:sp>
    </p:spTree>
    <p:extLst>
      <p:ext uri="{BB962C8B-B14F-4D97-AF65-F5344CB8AC3E}">
        <p14:creationId xmlns:p14="http://schemas.microsoft.com/office/powerpoint/2010/main" val="22417675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Fakes:</a:t>
            </a:r>
          </a:p>
        </p:txBody>
      </p:sp>
      <p:sp>
        <p:nvSpPr>
          <p:cNvPr id="3" name="Content Placeholder 2"/>
          <p:cNvSpPr>
            <a:spLocks noGrp="1"/>
          </p:cNvSpPr>
          <p:nvPr>
            <p:ph sz="quarter" idx="12"/>
          </p:nvPr>
        </p:nvSpPr>
        <p:spPr>
          <a:xfrm>
            <a:off x="457201" y="1381125"/>
            <a:ext cx="8228012" cy="4867275"/>
          </a:xfrm>
        </p:spPr>
        <p:txBody>
          <a:bodyPr>
            <a:normAutofit fontScale="92500"/>
          </a:bodyPr>
          <a:lstStyle/>
          <a:p>
            <a:r>
              <a:rPr lang="en-US" dirty="0"/>
              <a:t>A fake is a working implementation similar to a real dependency, except the fact that it is local to the system under test.</a:t>
            </a:r>
          </a:p>
          <a:p>
            <a:r>
              <a:rPr lang="en-US" dirty="0"/>
              <a:t>A Fake is more powerful than Stub.</a:t>
            </a:r>
          </a:p>
          <a:p>
            <a:r>
              <a:rPr lang="en-US" dirty="0"/>
              <a:t>Fake classes can change the behavior based on input.</a:t>
            </a:r>
          </a:p>
          <a:p>
            <a:r>
              <a:rPr lang="en-US" dirty="0"/>
              <a:t>Fake class functions can return different output for different inputs unlike that of stub.</a:t>
            </a:r>
          </a:p>
          <a:p>
            <a:r>
              <a:rPr lang="en-US" dirty="0"/>
              <a:t>Fakes can help us to mimic all the possible behavior of the interfaces.</a:t>
            </a:r>
          </a:p>
          <a:p>
            <a:r>
              <a:rPr lang="en-US" b="1" u="sng" dirty="0"/>
              <a:t>Example:</a:t>
            </a:r>
            <a:r>
              <a:rPr lang="en-US" dirty="0"/>
              <a:t> Instead of hitting a real production DB, the test uses a simple collection/in-memory to store data.</a:t>
            </a:r>
          </a:p>
        </p:txBody>
      </p:sp>
    </p:spTree>
    <p:extLst>
      <p:ext uri="{BB962C8B-B14F-4D97-AF65-F5344CB8AC3E}">
        <p14:creationId xmlns:p14="http://schemas.microsoft.com/office/powerpoint/2010/main" val="40678567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xample of F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270156" cy="584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6841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lstStyle/>
          <a:p>
            <a:r>
              <a:rPr lang="en-US" dirty="0"/>
              <a:t>Stubs are pre-configured responses when a dependency is called from the system under test.</a:t>
            </a:r>
            <a:endParaRPr lang="en-IN" dirty="0"/>
          </a:p>
        </p:txBody>
      </p:sp>
      <p:sp>
        <p:nvSpPr>
          <p:cNvPr id="3" name="Title 2"/>
          <p:cNvSpPr>
            <a:spLocks noGrp="1"/>
          </p:cNvSpPr>
          <p:nvPr>
            <p:ph type="title"/>
          </p:nvPr>
        </p:nvSpPr>
        <p:spPr/>
        <p:txBody>
          <a:bodyPr/>
          <a:lstStyle/>
          <a:p>
            <a:r>
              <a:rPr lang="en-IN" b="0" dirty="0"/>
              <a:t>Stubs:</a:t>
            </a:r>
            <a:br>
              <a:rPr lang="en-IN" b="0" dirty="0"/>
            </a:br>
            <a:endParaRPr lang="en-IN" dirty="0"/>
          </a:p>
        </p:txBody>
      </p:sp>
      <p:pic>
        <p:nvPicPr>
          <p:cNvPr id="4100" name="Picture 4" descr="example of St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114" y="2222740"/>
            <a:ext cx="6019800" cy="425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999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959049654"/>
              </p:ext>
            </p:extLst>
          </p:nvPr>
        </p:nvGraphicFramePr>
        <p:xfrm>
          <a:off x="436593" y="1295400"/>
          <a:ext cx="8382000" cy="526068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AfterEach</a:t>
                      </a:r>
                    </a:p>
                  </a:txBody>
                  <a:tcPr/>
                </a:tc>
                <a:tc>
                  <a:txBody>
                    <a:bodyPr/>
                    <a:lstStyle/>
                    <a:p>
                      <a:pPr algn="l" rtl="0" fontAlgn="t"/>
                      <a:r>
                        <a:rPr lang="en-US" b="0">
                          <a:effectLst/>
                          <a:latin typeface="inherit"/>
                        </a:rPr>
                        <a:t>Denotes that the annotated method should be executed </a:t>
                      </a:r>
                      <a:r>
                        <a:rPr lang="en-US" b="0" i="1">
                          <a:effectLst/>
                          <a:latin typeface="inherit"/>
                        </a:rPr>
                        <a:t>after</a:t>
                      </a:r>
                      <a:r>
                        <a:rPr lang="en-US" b="0">
                          <a:effectLst/>
                          <a:latin typeface="inherit"/>
                        </a:rPr>
                        <a:t> </a:t>
                      </a:r>
                      <a:r>
                        <a:rPr lang="en-US" b="1">
                          <a:effectLst/>
                          <a:latin typeface="inherit"/>
                        </a:rPr>
                        <a:t>each</a:t>
                      </a:r>
                      <a:r>
                        <a:rPr lang="en-US" b="0">
                          <a:effectLst/>
                          <a:latin typeface="inherit"/>
                        </a:rPr>
                        <a:t> @Test, @RepeatedTest, @ParameterizedTest, or @TestFactory method in the current class; analogous to JUnit 4’s @After. Such methods are </a:t>
                      </a:r>
                      <a:r>
                        <a:rPr lang="en-US" b="0" i="1">
                          <a:effectLst/>
                          <a:latin typeface="inherit"/>
                        </a:rPr>
                        <a:t>inherited</a:t>
                      </a:r>
                      <a:r>
                        <a:rPr lang="en-US" b="0">
                          <a:effectLst/>
                          <a:latin typeface="inherit"/>
                        </a:rPr>
                        <a:t> unless they are </a:t>
                      </a:r>
                      <a:r>
                        <a:rPr lang="en-US" b="0" i="1">
                          <a:effectLst/>
                          <a:latin typeface="inherit"/>
                        </a:rPr>
                        <a:t>overridden</a:t>
                      </a:r>
                      <a:r>
                        <a:rPr lang="en-US" b="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@BeforeAll</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before</a:t>
                      </a:r>
                      <a:r>
                        <a:rPr lang="en-US" b="0" dirty="0">
                          <a:effectLst/>
                          <a:latin typeface="inherit"/>
                        </a:rPr>
                        <a:t> </a:t>
                      </a:r>
                      <a:r>
                        <a:rPr lang="en-US" b="1" dirty="0">
                          <a:effectLst/>
                          <a:latin typeface="inherit"/>
                        </a:rPr>
                        <a:t>all</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and @</a:t>
                      </a:r>
                      <a:r>
                        <a:rPr lang="en-US" b="0" dirty="0" err="1">
                          <a:effectLst/>
                          <a:latin typeface="inherit"/>
                        </a:rPr>
                        <a:t>TestFactory</a:t>
                      </a:r>
                      <a:r>
                        <a:rPr lang="en-US" b="0" dirty="0">
                          <a:effectLst/>
                          <a:latin typeface="inherit"/>
                        </a:rPr>
                        <a:t> methods in the current class; analogous to JUnit 4’s @</a:t>
                      </a:r>
                      <a:r>
                        <a:rPr lang="en-US" b="0" dirty="0" err="1">
                          <a:effectLst/>
                          <a:latin typeface="inherit"/>
                        </a:rPr>
                        <a:t>BeforeClass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hidden</a:t>
                      </a:r>
                      <a:r>
                        <a:rPr lang="en-US" b="0" dirty="0">
                          <a:effectLst/>
                          <a:latin typeface="inherit"/>
                        </a:rPr>
                        <a:t> or </a:t>
                      </a:r>
                      <a:r>
                        <a:rPr lang="en-US" b="0" i="1" dirty="0">
                          <a:effectLst/>
                          <a:latin typeface="inherit"/>
                        </a:rPr>
                        <a:t>overridden</a:t>
                      </a:r>
                      <a:r>
                        <a:rPr lang="en-US" b="0" dirty="0">
                          <a:effectLst/>
                          <a:latin typeface="inherit"/>
                        </a:rPr>
                        <a:t>) and must be static (unless the "per-class“</a:t>
                      </a:r>
                      <a:r>
                        <a:rPr lang="en-US" b="0" u="none" baseline="0" dirty="0">
                          <a:solidFill>
                            <a:schemeClr val="tx1"/>
                          </a:solidFill>
                          <a:effectLst/>
                          <a:latin typeface="inherit"/>
                        </a:rPr>
                        <a:t> </a:t>
                      </a:r>
                      <a:r>
                        <a:rPr lang="en-US" b="0" u="none" dirty="0">
                          <a:solidFill>
                            <a:schemeClr val="tx1"/>
                          </a:solidFill>
                          <a:effectLst/>
                          <a:latin typeface="inherit"/>
                        </a:rPr>
                        <a:t>test instance lifecycle</a:t>
                      </a:r>
                      <a:r>
                        <a:rPr lang="en-US" b="0" dirty="0">
                          <a:effectLst/>
                          <a:latin typeface="inherit"/>
                        </a:rPr>
                        <a:t> is used).</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AfterEach</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after</a:t>
                      </a:r>
                      <a:r>
                        <a:rPr lang="en-US" b="0" dirty="0">
                          <a:effectLst/>
                          <a:latin typeface="inherit"/>
                        </a:rPr>
                        <a:t> </a:t>
                      </a:r>
                      <a:r>
                        <a:rPr lang="en-US" b="1" dirty="0">
                          <a:effectLst/>
                          <a:latin typeface="inherit"/>
                        </a:rPr>
                        <a:t>each</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or @</a:t>
                      </a:r>
                      <a:r>
                        <a:rPr lang="en-US" b="0" dirty="0" err="1">
                          <a:effectLst/>
                          <a:latin typeface="inherit"/>
                        </a:rPr>
                        <a:t>TestFactory</a:t>
                      </a:r>
                      <a:r>
                        <a:rPr lang="en-US" b="0" dirty="0">
                          <a:effectLst/>
                          <a:latin typeface="inherit"/>
                        </a:rPr>
                        <a:t> method in the current class; analogous to JUnit 4’s @After.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775954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19475"/>
          </a:xfrm>
        </p:spPr>
        <p:txBody>
          <a:bodyPr>
            <a:normAutofit/>
          </a:bodyPr>
          <a:lstStyle/>
          <a:p>
            <a:r>
              <a:rPr lang="en-US" dirty="0"/>
              <a:t>A Stub is the lightest and most static version of this chain.</a:t>
            </a:r>
          </a:p>
          <a:p>
            <a:r>
              <a:rPr lang="en-US" dirty="0"/>
              <a:t>Stub always returns the predefined output regardless of the input.</a:t>
            </a:r>
          </a:p>
          <a:p>
            <a:r>
              <a:rPr lang="en-US" dirty="0"/>
              <a:t>We can't control the behavior of the stub.</a:t>
            </a:r>
          </a:p>
          <a:p>
            <a:r>
              <a:rPr lang="en-US" dirty="0"/>
              <a:t>A stub can be useful to mimic the database objects (as shown below).</a:t>
            </a:r>
          </a:p>
          <a:p>
            <a:endParaRPr lang="en-IN" dirty="0"/>
          </a:p>
        </p:txBody>
      </p:sp>
      <p:sp>
        <p:nvSpPr>
          <p:cNvPr id="3" name="Title 2"/>
          <p:cNvSpPr>
            <a:spLocks noGrp="1"/>
          </p:cNvSpPr>
          <p:nvPr>
            <p:ph type="title"/>
          </p:nvPr>
        </p:nvSpPr>
        <p:spPr/>
        <p:txBody>
          <a:bodyPr/>
          <a:lstStyle/>
          <a:p>
            <a:r>
              <a:rPr lang="en-IN" b="0" dirty="0"/>
              <a:t>Stubs:</a:t>
            </a:r>
            <a:br>
              <a:rPr lang="en-IN" b="0" dirty="0"/>
            </a:br>
            <a:endParaRPr lang="en-IN" dirty="0"/>
          </a:p>
        </p:txBody>
      </p:sp>
    </p:spTree>
    <p:extLst>
      <p:ext uri="{BB962C8B-B14F-4D97-AF65-F5344CB8AC3E}">
        <p14:creationId xmlns:p14="http://schemas.microsoft.com/office/powerpoint/2010/main" val="15950434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514475"/>
          </a:xfrm>
        </p:spPr>
        <p:txBody>
          <a:bodyPr>
            <a:normAutofit lnSpcReduction="10000"/>
          </a:bodyPr>
          <a:lstStyle/>
          <a:p>
            <a:r>
              <a:rPr lang="en-US" dirty="0"/>
              <a:t>As the name suggests, its actually the real function (dependency) call with some watching mechanism. Post the call, it can be verified whether the call was actually triggered or not along with the parameters.</a:t>
            </a:r>
            <a:endParaRPr lang="en-IN" dirty="0"/>
          </a:p>
        </p:txBody>
      </p:sp>
      <p:sp>
        <p:nvSpPr>
          <p:cNvPr id="3" name="Title 2"/>
          <p:cNvSpPr>
            <a:spLocks noGrp="1"/>
          </p:cNvSpPr>
          <p:nvPr>
            <p:ph type="title"/>
          </p:nvPr>
        </p:nvSpPr>
        <p:spPr/>
        <p:txBody>
          <a:bodyPr>
            <a:normAutofit/>
          </a:bodyPr>
          <a:lstStyle/>
          <a:p>
            <a:r>
              <a:rPr lang="en-IN" b="0" dirty="0"/>
              <a:t>Spies:</a:t>
            </a:r>
            <a:endParaRPr lang="en-IN" dirty="0"/>
          </a:p>
        </p:txBody>
      </p:sp>
      <p:pic>
        <p:nvPicPr>
          <p:cNvPr id="5122" name="Picture 2" descr="Type of Test Doubles- Sp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57599"/>
            <a:ext cx="7772400" cy="221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886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038475"/>
          </a:xfrm>
        </p:spPr>
        <p:txBody>
          <a:bodyPr>
            <a:normAutofit fontScale="92500"/>
          </a:bodyPr>
          <a:lstStyle/>
          <a:p>
            <a:r>
              <a:rPr lang="en-US" dirty="0"/>
              <a:t> Spy is an advanced version of the Fake which can store the previous state of the object.</a:t>
            </a:r>
          </a:p>
          <a:p>
            <a:r>
              <a:rPr lang="en-US" dirty="0"/>
              <a:t>The spy can be useful to mimic the retry services or to check scenarios like 'if the function called at least once'.</a:t>
            </a:r>
          </a:p>
          <a:p>
            <a:r>
              <a:rPr lang="en-US" dirty="0"/>
              <a:t>You can also create a spy for loggers to store and validate all the logs logged while running the test case.</a:t>
            </a:r>
          </a:p>
        </p:txBody>
      </p:sp>
      <p:sp>
        <p:nvSpPr>
          <p:cNvPr id="3" name="Title 2"/>
          <p:cNvSpPr>
            <a:spLocks noGrp="1"/>
          </p:cNvSpPr>
          <p:nvPr>
            <p:ph type="title"/>
          </p:nvPr>
        </p:nvSpPr>
        <p:spPr/>
        <p:txBody>
          <a:bodyPr>
            <a:normAutofit/>
          </a:bodyPr>
          <a:lstStyle/>
          <a:p>
            <a:r>
              <a:rPr lang="en-IN" b="0" dirty="0"/>
              <a:t>Spies:</a:t>
            </a:r>
            <a:endParaRPr lang="en-IN" dirty="0"/>
          </a:p>
        </p:txBody>
      </p:sp>
    </p:spTree>
    <p:extLst>
      <p:ext uri="{BB962C8B-B14F-4D97-AF65-F5344CB8AC3E}">
        <p14:creationId xmlns:p14="http://schemas.microsoft.com/office/powerpoint/2010/main" val="20345689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fontScale="92500" lnSpcReduction="10000"/>
          </a:bodyPr>
          <a:lstStyle/>
          <a:p>
            <a:r>
              <a:rPr lang="en-US" dirty="0"/>
              <a:t>Mocks are special instances of objects, on which Stubbed/pre-configured responses can be specified. The fact that the mock got called can be verified as an assert in the test.</a:t>
            </a:r>
          </a:p>
          <a:p>
            <a:r>
              <a:rPr lang="en-US" dirty="0"/>
              <a:t>There is a report generator function which sends an email to a specified address during execution.</a:t>
            </a:r>
          </a:p>
          <a:p>
            <a:r>
              <a:rPr lang="en-US" dirty="0"/>
              <a:t>As we don’t want to send actual email, again and again, during testing, the Email Service is mocked (and the email method which sends the email is configured to do nothing when it’s called).</a:t>
            </a:r>
          </a:p>
          <a:p>
            <a:r>
              <a:rPr lang="en-US" dirty="0"/>
              <a:t>At the end of the test, we can just verify that the email sending method of the email service got called through the mocked object.</a:t>
            </a:r>
            <a:endParaRPr lang="en-IN" dirty="0"/>
          </a:p>
        </p:txBody>
      </p:sp>
      <p:sp>
        <p:nvSpPr>
          <p:cNvPr id="3" name="Title 2"/>
          <p:cNvSpPr>
            <a:spLocks noGrp="1"/>
          </p:cNvSpPr>
          <p:nvPr>
            <p:ph type="title"/>
          </p:nvPr>
        </p:nvSpPr>
        <p:spPr/>
        <p:txBody>
          <a:bodyPr>
            <a:normAutofit/>
          </a:bodyPr>
          <a:lstStyle/>
          <a:p>
            <a:r>
              <a:rPr lang="en-IN" b="0" dirty="0"/>
              <a:t>Mocks:</a:t>
            </a:r>
          </a:p>
        </p:txBody>
      </p:sp>
    </p:spTree>
    <p:extLst>
      <p:ext uri="{BB962C8B-B14F-4D97-AF65-F5344CB8AC3E}">
        <p14:creationId xmlns:p14="http://schemas.microsoft.com/office/powerpoint/2010/main" val="15541462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xample of M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229600" cy="581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4172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Mocks</a:t>
            </a:r>
          </a:p>
        </p:txBody>
      </p:sp>
      <p:sp>
        <p:nvSpPr>
          <p:cNvPr id="3" name="Content Placeholder 2"/>
          <p:cNvSpPr>
            <a:spLocks noGrp="1"/>
          </p:cNvSpPr>
          <p:nvPr>
            <p:ph sz="quarter" idx="12"/>
          </p:nvPr>
        </p:nvSpPr>
        <p:spPr/>
        <p:txBody>
          <a:bodyPr vert="horz" lIns="0" tIns="0" rIns="0" bIns="0" rtlCol="0">
            <a:normAutofit/>
          </a:bodyPr>
          <a:lstStyle/>
          <a:p>
            <a:pPr marL="231775" indent="-231775">
              <a:buChar char="•"/>
            </a:pPr>
            <a:r>
              <a:rPr lang="en-US" sz="2600" b="0" dirty="0">
                <a:solidFill>
                  <a:schemeClr val="tx1"/>
                </a:solidFill>
              </a:rPr>
              <a:t>A Mock is the most powerful and flexible version in the chain.</a:t>
            </a:r>
          </a:p>
          <a:p>
            <a:pPr marL="231775" indent="-231775">
              <a:buChar char="•"/>
            </a:pPr>
            <a:r>
              <a:rPr lang="en-US" sz="2600" b="0" dirty="0">
                <a:solidFill>
                  <a:schemeClr val="tx1"/>
                </a:solidFill>
              </a:rPr>
              <a:t>The behavior of the mocked interface can be changed dynamically based on scenarios.</a:t>
            </a:r>
          </a:p>
          <a:p>
            <a:pPr marL="231775" indent="-231775">
              <a:buChar char="•"/>
            </a:pPr>
            <a:r>
              <a:rPr lang="en-US" sz="2600" b="0" dirty="0">
                <a:solidFill>
                  <a:schemeClr val="tx1"/>
                </a:solidFill>
              </a:rPr>
              <a:t>We can apply a variety of assertions by creating Mocked objects using mock frameworks, for example - </a:t>
            </a:r>
            <a:r>
              <a:rPr lang="en-US" sz="2600" b="0" dirty="0" err="1">
                <a:solidFill>
                  <a:schemeClr val="tx1"/>
                </a:solidFill>
              </a:rPr>
              <a:t>Mockito</a:t>
            </a:r>
            <a:r>
              <a:rPr lang="en-US" sz="2600" b="0" dirty="0">
                <a:solidFill>
                  <a:schemeClr val="tx1"/>
                </a:solidFill>
              </a:rPr>
              <a:t>.</a:t>
            </a:r>
          </a:p>
          <a:p>
            <a:pPr marL="231775" indent="-231775">
              <a:buChar char="•"/>
            </a:pPr>
            <a:r>
              <a:rPr lang="en-US" sz="2600" b="0" dirty="0">
                <a:solidFill>
                  <a:schemeClr val="tx1"/>
                </a:solidFill>
              </a:rPr>
              <a:t>Mock gives the full control over the behavior of mocked objects.</a:t>
            </a:r>
            <a:endParaRPr lang="en-IN" sz="2600" b="0" dirty="0">
              <a:solidFill>
                <a:schemeClr val="tx1"/>
              </a:solidFill>
            </a:endParaRPr>
          </a:p>
        </p:txBody>
      </p:sp>
    </p:spTree>
    <p:extLst>
      <p:ext uri="{BB962C8B-B14F-4D97-AF65-F5344CB8AC3E}">
        <p14:creationId xmlns:p14="http://schemas.microsoft.com/office/powerpoint/2010/main" val="8854206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0" tIns="0" rIns="0" bIns="0" rtlCol="0">
            <a:normAutofit/>
          </a:bodyPr>
          <a:lstStyle/>
          <a:p>
            <a:pPr marL="231775" indent="-231775">
              <a:buChar char="•"/>
            </a:pPr>
            <a:r>
              <a:rPr lang="en-US" sz="2600" b="0" dirty="0">
                <a:solidFill>
                  <a:schemeClr val="tx1"/>
                </a:solidFill>
              </a:rPr>
              <a:t>You can create tests in advance; TDD</a:t>
            </a:r>
          </a:p>
          <a:p>
            <a:pPr marL="231775" indent="-231775">
              <a:buChar char="•"/>
            </a:pPr>
            <a:r>
              <a:rPr lang="en-US" sz="2600" b="0" dirty="0">
                <a:solidFill>
                  <a:schemeClr val="tx1"/>
                </a:solidFill>
              </a:rPr>
              <a:t>Teams can work in parallel </a:t>
            </a:r>
          </a:p>
          <a:p>
            <a:pPr marL="231775" indent="-231775">
              <a:buChar char="•"/>
            </a:pPr>
            <a:r>
              <a:rPr lang="en-US" sz="2600" b="0" dirty="0">
                <a:solidFill>
                  <a:schemeClr val="tx1"/>
                </a:solidFill>
              </a:rPr>
              <a:t>You can create proof of concepts or demos.</a:t>
            </a:r>
          </a:p>
          <a:p>
            <a:pPr marL="231775" indent="-231775">
              <a:buChar char="•"/>
            </a:pPr>
            <a:r>
              <a:rPr lang="en-US" sz="2600" b="0" dirty="0">
                <a:solidFill>
                  <a:schemeClr val="tx1"/>
                </a:solidFill>
              </a:rPr>
              <a:t>You can write test for resource not accessible </a:t>
            </a:r>
          </a:p>
          <a:p>
            <a:pPr marL="231775" indent="-231775">
              <a:buChar char="•"/>
            </a:pPr>
            <a:r>
              <a:rPr lang="en-US" sz="2600" b="0" dirty="0">
                <a:solidFill>
                  <a:schemeClr val="tx1"/>
                </a:solidFill>
              </a:rPr>
              <a:t>Mock can be delivered to the customer </a:t>
            </a:r>
          </a:p>
          <a:p>
            <a:pPr marL="231775" indent="-231775">
              <a:buChar char="•"/>
            </a:pPr>
            <a:r>
              <a:rPr lang="en-IN" sz="2600" b="0" dirty="0">
                <a:solidFill>
                  <a:schemeClr val="tx1"/>
                </a:solidFill>
              </a:rPr>
              <a:t> You can isolate systems</a:t>
            </a:r>
          </a:p>
        </p:txBody>
      </p:sp>
      <p:sp>
        <p:nvSpPr>
          <p:cNvPr id="3" name="Title 2"/>
          <p:cNvSpPr>
            <a:spLocks noGrp="1"/>
          </p:cNvSpPr>
          <p:nvPr>
            <p:ph type="title"/>
          </p:nvPr>
        </p:nvSpPr>
        <p:spPr/>
        <p:txBody>
          <a:bodyPr/>
          <a:lstStyle/>
          <a:p>
            <a:r>
              <a:rPr lang="en-US" b="0" dirty="0"/>
              <a:t>What are the benefits of mocking? </a:t>
            </a:r>
            <a:br>
              <a:rPr lang="en-US" b="0" dirty="0"/>
            </a:br>
            <a:endParaRPr lang="en-IN" dirty="0"/>
          </a:p>
        </p:txBody>
      </p:sp>
    </p:spTree>
    <p:extLst>
      <p:ext uri="{BB962C8B-B14F-4D97-AF65-F5344CB8AC3E}">
        <p14:creationId xmlns:p14="http://schemas.microsoft.com/office/powerpoint/2010/main" val="28377165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it comes to mocking, there are only 3 things you really need to worry about; </a:t>
            </a:r>
          </a:p>
          <a:p>
            <a:r>
              <a:rPr lang="en-US" i="1" dirty="0"/>
              <a:t>Stubbing</a:t>
            </a:r>
          </a:p>
          <a:p>
            <a:r>
              <a:rPr lang="en-US" i="1" dirty="0"/>
              <a:t> setting expectations </a:t>
            </a:r>
          </a:p>
          <a:p>
            <a:r>
              <a:rPr lang="en-US" i="1" dirty="0"/>
              <a:t>verifying. </a:t>
            </a:r>
            <a:endParaRPr lang="en-IN" dirty="0"/>
          </a:p>
        </p:txBody>
      </p:sp>
      <p:sp>
        <p:nvSpPr>
          <p:cNvPr id="3" name="Title 2"/>
          <p:cNvSpPr>
            <a:spLocks noGrp="1"/>
          </p:cNvSpPr>
          <p:nvPr>
            <p:ph type="title"/>
          </p:nvPr>
        </p:nvSpPr>
        <p:spPr/>
        <p:txBody>
          <a:bodyPr/>
          <a:lstStyle/>
          <a:p>
            <a:r>
              <a:rPr lang="en-US" b="0" dirty="0"/>
              <a:t>What are the key mocking concepts?</a:t>
            </a:r>
            <a:br>
              <a:rPr lang="en-US" b="0" dirty="0"/>
            </a:br>
            <a:endParaRPr lang="en-IN" dirty="0"/>
          </a:p>
        </p:txBody>
      </p:sp>
    </p:spTree>
    <p:extLst>
      <p:ext uri="{BB962C8B-B14F-4D97-AF65-F5344CB8AC3E}">
        <p14:creationId xmlns:p14="http://schemas.microsoft.com/office/powerpoint/2010/main" val="21515073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Stubbing is the process of telling your fake how to behave when it is interacted with. </a:t>
            </a:r>
          </a:p>
          <a:p>
            <a:r>
              <a:rPr lang="en-US" dirty="0"/>
              <a:t>You can generally stub public properties (those with getters and/or setters) and public functions.</a:t>
            </a:r>
          </a:p>
          <a:p>
            <a:r>
              <a:rPr lang="en-US" dirty="0"/>
              <a:t>When it comes to stubbing functions, you have a lot of choices typically. </a:t>
            </a:r>
          </a:p>
          <a:p>
            <a:r>
              <a:rPr lang="en-US" dirty="0"/>
              <a:t>You may wish to return a specific value, throw an error or dispatch an event. </a:t>
            </a:r>
          </a:p>
          <a:p>
            <a:r>
              <a:rPr lang="en-US" dirty="0"/>
              <a:t>Further, you may wish to indicate that the function behave differently depending upon how it is invoked (i.e. by matching the types or values of the parameters passed to the function).</a:t>
            </a:r>
          </a:p>
          <a:p>
            <a:endParaRPr lang="en-IN" dirty="0"/>
          </a:p>
        </p:txBody>
      </p:sp>
      <p:sp>
        <p:nvSpPr>
          <p:cNvPr id="3" name="Title 2"/>
          <p:cNvSpPr>
            <a:spLocks noGrp="1"/>
          </p:cNvSpPr>
          <p:nvPr>
            <p:ph type="title"/>
          </p:nvPr>
        </p:nvSpPr>
        <p:spPr/>
        <p:txBody>
          <a:bodyPr/>
          <a:lstStyle/>
          <a:p>
            <a:r>
              <a:rPr lang="en-IN" dirty="0"/>
              <a:t>Stubbing</a:t>
            </a:r>
          </a:p>
        </p:txBody>
      </p:sp>
    </p:spTree>
    <p:extLst>
      <p:ext uri="{BB962C8B-B14F-4D97-AF65-F5344CB8AC3E}">
        <p14:creationId xmlns:p14="http://schemas.microsoft.com/office/powerpoint/2010/main" val="24834399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One great feature of many of the mocking frameworks is that you need not stub void functions.</a:t>
            </a:r>
          </a:p>
          <a:p>
            <a:r>
              <a:rPr lang="en-US" dirty="0"/>
              <a:t>Nor do you have to stub any functions that are not invoked or properties that are not consulted during the execution of your tests.</a:t>
            </a:r>
            <a:endParaRPr lang="en-IN" dirty="0"/>
          </a:p>
        </p:txBody>
      </p:sp>
      <p:sp>
        <p:nvSpPr>
          <p:cNvPr id="3" name="Title 2"/>
          <p:cNvSpPr>
            <a:spLocks noGrp="1"/>
          </p:cNvSpPr>
          <p:nvPr>
            <p:ph type="title"/>
          </p:nvPr>
        </p:nvSpPr>
        <p:spPr/>
        <p:txBody>
          <a:bodyPr/>
          <a:lstStyle/>
          <a:p>
            <a:r>
              <a:rPr lang="en-IN" dirty="0"/>
              <a:t>Stubbing</a:t>
            </a:r>
          </a:p>
        </p:txBody>
      </p:sp>
    </p:spTree>
    <p:extLst>
      <p:ext uri="{BB962C8B-B14F-4D97-AF65-F5344CB8AC3E}">
        <p14:creationId xmlns:p14="http://schemas.microsoft.com/office/powerpoint/2010/main" val="1609900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4198562"/>
              </p:ext>
            </p:extLst>
          </p:nvPr>
        </p:nvGraphicFramePr>
        <p:xfrm>
          <a:off x="436593" y="1295400"/>
          <a:ext cx="8382000" cy="443772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@AfterAll</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after</a:t>
                      </a:r>
                      <a:r>
                        <a:rPr lang="en-US" b="0" dirty="0">
                          <a:effectLst/>
                          <a:latin typeface="inherit"/>
                        </a:rPr>
                        <a:t> </a:t>
                      </a:r>
                      <a:r>
                        <a:rPr lang="en-US" b="1" dirty="0">
                          <a:effectLst/>
                          <a:latin typeface="inherit"/>
                        </a:rPr>
                        <a:t>all</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and @</a:t>
                      </a:r>
                      <a:r>
                        <a:rPr lang="en-US" b="0" dirty="0" err="1">
                          <a:effectLst/>
                          <a:latin typeface="inherit"/>
                        </a:rPr>
                        <a:t>TestFactory</a:t>
                      </a:r>
                      <a:r>
                        <a:rPr lang="en-US" b="0" dirty="0">
                          <a:effectLst/>
                          <a:latin typeface="inherit"/>
                        </a:rPr>
                        <a:t> methods in the current class; analogous to JUnit 4’s @</a:t>
                      </a:r>
                      <a:r>
                        <a:rPr lang="en-US" b="0" dirty="0" err="1">
                          <a:effectLst/>
                          <a:latin typeface="inherit"/>
                        </a:rPr>
                        <a:t>AfterClass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hidden</a:t>
                      </a:r>
                      <a:r>
                        <a:rPr lang="en-US" b="0" dirty="0">
                          <a:effectLst/>
                          <a:latin typeface="inherit"/>
                        </a:rPr>
                        <a:t> or </a:t>
                      </a:r>
                      <a:r>
                        <a:rPr lang="en-US" b="0" i="1" dirty="0">
                          <a:effectLst/>
                          <a:latin typeface="inherit"/>
                        </a:rPr>
                        <a:t>overridden</a:t>
                      </a:r>
                      <a:r>
                        <a:rPr lang="en-US" b="0" dirty="0">
                          <a:effectLst/>
                          <a:latin typeface="inherit"/>
                        </a:rPr>
                        <a:t>) and must be static (unless the "per-class" </a:t>
                      </a:r>
                      <a:r>
                        <a:rPr lang="en-US" sz="1800" b="0" i="1" kern="1200" dirty="0">
                          <a:solidFill>
                            <a:schemeClr val="dk1"/>
                          </a:solidFill>
                          <a:effectLst/>
                          <a:latin typeface="inherit"/>
                          <a:ea typeface="+mn-ea"/>
                          <a:cs typeface="+mn-cs"/>
                        </a:rPr>
                        <a:t>test instance lifecycle</a:t>
                      </a:r>
                      <a:r>
                        <a:rPr lang="en-US" b="0" dirty="0">
                          <a:effectLst/>
                          <a:latin typeface="inherit"/>
                        </a:rPr>
                        <a:t> is used).</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@Nested</a:t>
                      </a:r>
                    </a:p>
                  </a:txBody>
                  <a:tcPr/>
                </a:tc>
                <a:tc>
                  <a:txBody>
                    <a:bodyPr/>
                    <a:lstStyle/>
                    <a:p>
                      <a:pPr algn="l" rtl="0" fontAlgn="t"/>
                      <a:r>
                        <a:rPr lang="en-US" b="0" dirty="0">
                          <a:effectLst/>
                          <a:latin typeface="inherit"/>
                        </a:rPr>
                        <a:t>Denotes that the annotated class is a non-static </a:t>
                      </a:r>
                      <a:r>
                        <a:rPr lang="en-US" sz="1800" b="0" kern="1200" dirty="0">
                          <a:solidFill>
                            <a:schemeClr val="dk1"/>
                          </a:solidFill>
                          <a:effectLst/>
                          <a:latin typeface="inherit"/>
                          <a:ea typeface="+mn-ea"/>
                          <a:cs typeface="+mn-cs"/>
                        </a:rPr>
                        <a:t>nested test class.</a:t>
                      </a:r>
                      <a:r>
                        <a:rPr lang="en-US" b="0" dirty="0">
                          <a:effectLst/>
                          <a:latin typeface="inherit"/>
                        </a:rPr>
                        <a:t> @</a:t>
                      </a:r>
                      <a:r>
                        <a:rPr lang="en-US" b="0" dirty="0" err="1">
                          <a:effectLst/>
                          <a:latin typeface="inherit"/>
                        </a:rPr>
                        <a:t>BeforeAll</a:t>
                      </a:r>
                      <a:r>
                        <a:rPr lang="en-US" b="0" dirty="0">
                          <a:effectLst/>
                          <a:latin typeface="inherit"/>
                        </a:rPr>
                        <a:t> and @</a:t>
                      </a:r>
                      <a:r>
                        <a:rPr lang="en-US" b="0" dirty="0" err="1">
                          <a:effectLst/>
                          <a:latin typeface="inherit"/>
                        </a:rPr>
                        <a:t>AfterAll</a:t>
                      </a:r>
                      <a:r>
                        <a:rPr lang="en-US" b="0" dirty="0">
                          <a:effectLst/>
                          <a:latin typeface="inherit"/>
                        </a:rPr>
                        <a:t> methods cannot be used directly in a @Nested test class unless the "per-class" </a:t>
                      </a:r>
                      <a:r>
                        <a:rPr lang="en-US" sz="1800" b="0" kern="1200" dirty="0">
                          <a:solidFill>
                            <a:schemeClr val="dk1"/>
                          </a:solidFill>
                          <a:effectLst/>
                          <a:latin typeface="inherit"/>
                          <a:ea typeface="+mn-ea"/>
                          <a:cs typeface="+mn-cs"/>
                        </a:rPr>
                        <a:t>test instance lifecycle</a:t>
                      </a:r>
                      <a:r>
                        <a:rPr lang="en-US" b="0" dirty="0">
                          <a:effectLst/>
                          <a:latin typeface="inherit"/>
                        </a:rPr>
                        <a:t> is used.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@Tag</a:t>
                      </a:r>
                    </a:p>
                  </a:txBody>
                  <a:tcPr/>
                </a:tc>
                <a:tc>
                  <a:txBody>
                    <a:bodyPr/>
                    <a:lstStyle/>
                    <a:p>
                      <a:pPr algn="l" rtl="0" fontAlgn="t"/>
                      <a:r>
                        <a:rPr lang="en-US" b="0" dirty="0">
                          <a:effectLst/>
                          <a:latin typeface="inherit"/>
                        </a:rPr>
                        <a:t>Used to declare </a:t>
                      </a:r>
                      <a:r>
                        <a:rPr lang="en-US" sz="1800" b="0" kern="1200" dirty="0">
                          <a:solidFill>
                            <a:schemeClr val="dk1"/>
                          </a:solidFill>
                          <a:effectLst/>
                          <a:latin typeface="inherit"/>
                          <a:ea typeface="+mn-ea"/>
                          <a:cs typeface="+mn-cs"/>
                        </a:rPr>
                        <a:t>tags for filtering tests</a:t>
                      </a:r>
                      <a:r>
                        <a:rPr lang="en-US" b="0" dirty="0">
                          <a:effectLst/>
                          <a:latin typeface="inherit"/>
                        </a:rPr>
                        <a:t>, either at the class or method level; analogous to test groups in </a:t>
                      </a:r>
                      <a:r>
                        <a:rPr lang="en-US" b="0" dirty="0" err="1">
                          <a:effectLst/>
                          <a:latin typeface="inherit"/>
                        </a:rPr>
                        <a:t>TestNG</a:t>
                      </a:r>
                      <a:r>
                        <a:rPr lang="en-US" b="0" dirty="0">
                          <a:effectLst/>
                          <a:latin typeface="inherit"/>
                        </a:rPr>
                        <a:t> or Categories in JUnit 4. Such annotations are </a:t>
                      </a:r>
                      <a:r>
                        <a:rPr lang="en-US" b="0" i="1" dirty="0">
                          <a:effectLst/>
                          <a:latin typeface="inherit"/>
                        </a:rPr>
                        <a:t>inherited</a:t>
                      </a:r>
                      <a:r>
                        <a:rPr lang="en-US" b="0" dirty="0">
                          <a:effectLst/>
                          <a:latin typeface="inherit"/>
                        </a:rPr>
                        <a:t> at the class level but not at the method level.</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13073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One of the key features of a fake is the ability to tell the fake what you expect when your test runs. </a:t>
            </a:r>
          </a:p>
          <a:p>
            <a:r>
              <a:rPr lang="en-US" dirty="0"/>
              <a:t>For example, you may expect that a specific function be invoked exactly 3 times. </a:t>
            </a:r>
          </a:p>
          <a:p>
            <a:r>
              <a:rPr lang="en-US" dirty="0"/>
              <a:t>You may expect that it never be invoked. </a:t>
            </a:r>
          </a:p>
          <a:p>
            <a:r>
              <a:rPr lang="en-US" dirty="0"/>
              <a:t>You may expect that it be invoked at least twice, but not more than 5 times. </a:t>
            </a:r>
          </a:p>
          <a:p>
            <a:r>
              <a:rPr lang="en-US" dirty="0"/>
              <a:t>You may expect that it be invoked with specific types of arguments or specific values or any combination of the above. </a:t>
            </a:r>
          </a:p>
          <a:p>
            <a:r>
              <a:rPr lang="en-US" dirty="0"/>
              <a:t>The possibilities are endless. </a:t>
            </a:r>
          </a:p>
        </p:txBody>
      </p:sp>
      <p:sp>
        <p:nvSpPr>
          <p:cNvPr id="3" name="Title 2"/>
          <p:cNvSpPr>
            <a:spLocks noGrp="1"/>
          </p:cNvSpPr>
          <p:nvPr>
            <p:ph type="title"/>
          </p:nvPr>
        </p:nvSpPr>
        <p:spPr/>
        <p:txBody>
          <a:bodyPr/>
          <a:lstStyle/>
          <a:p>
            <a:r>
              <a:rPr lang="en-IN" dirty="0"/>
              <a:t>Setting Expectations</a:t>
            </a:r>
          </a:p>
        </p:txBody>
      </p:sp>
    </p:spTree>
    <p:extLst>
      <p:ext uri="{BB962C8B-B14F-4D97-AF65-F5344CB8AC3E}">
        <p14:creationId xmlns:p14="http://schemas.microsoft.com/office/powerpoint/2010/main" val="27938597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Setting expectations is the process of telling your fake what you expect to happen to it. </a:t>
            </a:r>
          </a:p>
          <a:p>
            <a:r>
              <a:rPr lang="en-US" dirty="0"/>
              <a:t>Remember that since it’s a fake, nothing actually happens. </a:t>
            </a:r>
          </a:p>
          <a:p>
            <a:r>
              <a:rPr lang="en-US" dirty="0"/>
              <a:t>But, your class under test is none the wiser. </a:t>
            </a:r>
          </a:p>
          <a:p>
            <a:r>
              <a:rPr lang="en-US" dirty="0"/>
              <a:t>From its perspective, it invoked the function and expects that it did whatever it was supposed to do. </a:t>
            </a:r>
            <a:endParaRPr lang="en-IN" dirty="0"/>
          </a:p>
        </p:txBody>
      </p:sp>
      <p:sp>
        <p:nvSpPr>
          <p:cNvPr id="3" name="Title 2"/>
          <p:cNvSpPr>
            <a:spLocks noGrp="1"/>
          </p:cNvSpPr>
          <p:nvPr>
            <p:ph type="title"/>
          </p:nvPr>
        </p:nvSpPr>
        <p:spPr/>
        <p:txBody>
          <a:bodyPr/>
          <a:lstStyle/>
          <a:p>
            <a:r>
              <a:rPr lang="en-IN" dirty="0"/>
              <a:t>Setting Expectations</a:t>
            </a:r>
          </a:p>
        </p:txBody>
      </p:sp>
    </p:spTree>
    <p:extLst>
      <p:ext uri="{BB962C8B-B14F-4D97-AF65-F5344CB8AC3E}">
        <p14:creationId xmlns:p14="http://schemas.microsoft.com/office/powerpoint/2010/main" val="9158595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Setting expectations and verification go hand in hand. </a:t>
            </a:r>
          </a:p>
          <a:p>
            <a:r>
              <a:rPr lang="en-US" dirty="0"/>
              <a:t>Setting expectations is done prior to invoking the function(s) on the class under test. </a:t>
            </a:r>
          </a:p>
          <a:p>
            <a:r>
              <a:rPr lang="en-US" dirty="0"/>
              <a:t>Verification is done after. So, first you set expectations, then you verify that your expectations were met.</a:t>
            </a:r>
          </a:p>
          <a:p>
            <a:r>
              <a:rPr lang="en-US" dirty="0"/>
              <a:t>From a unit testing perspective, if your expectations were not met, the unit test fails. </a:t>
            </a:r>
          </a:p>
          <a:p>
            <a:r>
              <a:rPr lang="en-US" dirty="0"/>
              <a:t>For example, if you set the expectation that the </a:t>
            </a:r>
            <a:r>
              <a:rPr lang="en-US" dirty="0" err="1"/>
              <a:t>ILoginService.login</a:t>
            </a:r>
            <a:r>
              <a:rPr lang="en-US" dirty="0"/>
              <a:t> function should be invoked exactly once with a specific username and password, but it was never invoked during the execution of your test, then the fake would not verify and the test should fail. </a:t>
            </a:r>
            <a:endParaRPr lang="en-IN" dirty="0"/>
          </a:p>
        </p:txBody>
      </p:sp>
      <p:sp>
        <p:nvSpPr>
          <p:cNvPr id="3" name="Title 2"/>
          <p:cNvSpPr>
            <a:spLocks noGrp="1"/>
          </p:cNvSpPr>
          <p:nvPr>
            <p:ph type="title"/>
          </p:nvPr>
        </p:nvSpPr>
        <p:spPr/>
        <p:txBody>
          <a:bodyPr/>
          <a:lstStyle/>
          <a:p>
            <a:r>
              <a:rPr lang="en-IN" dirty="0"/>
              <a:t>Verifying</a:t>
            </a:r>
          </a:p>
        </p:txBody>
      </p:sp>
    </p:spTree>
    <p:extLst>
      <p:ext uri="{BB962C8B-B14F-4D97-AF65-F5344CB8AC3E}">
        <p14:creationId xmlns:p14="http://schemas.microsoft.com/office/powerpoint/2010/main" val="10252394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0" tIns="0" rIns="0" bIns="0" rtlCol="0">
            <a:normAutofit fontScale="92500" lnSpcReduction="20000"/>
          </a:bodyPr>
          <a:lstStyle/>
          <a:p>
            <a:pPr marL="231775" indent="-231775">
              <a:buChar char="•"/>
            </a:pPr>
            <a:r>
              <a:rPr lang="en-US" sz="2600" b="0" dirty="0" err="1">
                <a:solidFill>
                  <a:schemeClr val="tx1"/>
                </a:solidFill>
              </a:rPr>
              <a:t>Mockito</a:t>
            </a:r>
            <a:r>
              <a:rPr lang="en-US" sz="2600" b="0" dirty="0">
                <a:solidFill>
                  <a:schemeClr val="tx1"/>
                </a:solidFill>
              </a:rPr>
              <a:t> is an open source testing framework for Java released under the MIT License. </a:t>
            </a:r>
          </a:p>
          <a:p>
            <a:pPr marL="231775" indent="-231775">
              <a:buChar char="•"/>
            </a:pPr>
            <a:r>
              <a:rPr lang="en-US" sz="2600" b="0" dirty="0" err="1">
                <a:solidFill>
                  <a:schemeClr val="tx1"/>
                </a:solidFill>
              </a:rPr>
              <a:t>Mockito</a:t>
            </a:r>
            <a:r>
              <a:rPr lang="en-US" sz="2600" b="0" dirty="0">
                <a:solidFill>
                  <a:schemeClr val="tx1"/>
                </a:solidFill>
              </a:rPr>
              <a:t> distinguishes itself from other mocking frameworks by allowing developers to verify the behavior of the system under test (SUT) without establishing expectations beforehand.</a:t>
            </a:r>
          </a:p>
          <a:p>
            <a:pPr marL="231775" indent="-231775">
              <a:buChar char="•"/>
            </a:pPr>
            <a:r>
              <a:rPr lang="en-US" sz="2600" b="0" dirty="0">
                <a:solidFill>
                  <a:schemeClr val="tx1"/>
                </a:solidFill>
              </a:rPr>
              <a:t>One of the criticisms of mock objects is that there is a tighter coupling of the test code to the system under test.</a:t>
            </a:r>
          </a:p>
          <a:p>
            <a:pPr marL="231775" indent="-231775">
              <a:buChar char="•"/>
            </a:pPr>
            <a:r>
              <a:rPr lang="en-US" sz="2600" b="0" dirty="0">
                <a:solidFill>
                  <a:schemeClr val="tx1"/>
                </a:solidFill>
              </a:rPr>
              <a:t>Since </a:t>
            </a:r>
            <a:r>
              <a:rPr lang="en-US" sz="2600" b="0" dirty="0" err="1">
                <a:solidFill>
                  <a:schemeClr val="tx1"/>
                </a:solidFill>
              </a:rPr>
              <a:t>Mockito</a:t>
            </a:r>
            <a:r>
              <a:rPr lang="en-US" sz="2600" b="0" dirty="0">
                <a:solidFill>
                  <a:schemeClr val="tx1"/>
                </a:solidFill>
              </a:rPr>
              <a:t> attempts to eliminate the expect-run-verify pattern by removing the specification of expectations, the coupling is reduced or minimized.</a:t>
            </a:r>
          </a:p>
          <a:p>
            <a:pPr marL="231775" indent="-231775">
              <a:buChar char="•"/>
            </a:pPr>
            <a:r>
              <a:rPr lang="en-US" sz="2600" b="0" dirty="0">
                <a:solidFill>
                  <a:schemeClr val="tx1"/>
                </a:solidFill>
              </a:rPr>
              <a:t>The result of this distinguishing feature is simpler test code that should be easier to read and modify</a:t>
            </a:r>
            <a:endParaRPr lang="en-IN" sz="2600" b="0" dirty="0">
              <a:solidFill>
                <a:schemeClr val="tx1"/>
              </a:solidFill>
            </a:endParaRPr>
          </a:p>
        </p:txBody>
      </p:sp>
      <p:sp>
        <p:nvSpPr>
          <p:cNvPr id="3" name="Title 2"/>
          <p:cNvSpPr>
            <a:spLocks noGrp="1"/>
          </p:cNvSpPr>
          <p:nvPr>
            <p:ph type="title"/>
          </p:nvPr>
        </p:nvSpPr>
        <p:spPr/>
        <p:txBody>
          <a:bodyPr/>
          <a:lstStyle/>
          <a:p>
            <a:r>
              <a:rPr lang="en-IN" b="0" dirty="0" err="1"/>
              <a:t>Mockito</a:t>
            </a:r>
            <a:r>
              <a:rPr lang="en-IN" b="0" dirty="0"/>
              <a:t> framework</a:t>
            </a:r>
            <a:br>
              <a:rPr lang="en-IN" b="0" dirty="0"/>
            </a:br>
            <a:endParaRPr lang="en-IN" dirty="0"/>
          </a:p>
        </p:txBody>
      </p:sp>
    </p:spTree>
    <p:extLst>
      <p:ext uri="{BB962C8B-B14F-4D97-AF65-F5344CB8AC3E}">
        <p14:creationId xmlns:p14="http://schemas.microsoft.com/office/powerpoint/2010/main" val="18952785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Mockito</a:t>
            </a:r>
            <a:endParaRPr lang="en-IN" dirty="0"/>
          </a:p>
        </p:txBody>
      </p:sp>
      <p:pic>
        <p:nvPicPr>
          <p:cNvPr id="4" name="Picture 2" descr="mockitousagevis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77" y="2209800"/>
            <a:ext cx="87661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4360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a:xfrm>
            <a:off x="457200" y="333555"/>
            <a:ext cx="8382000" cy="762000"/>
          </a:xfrm>
        </p:spPr>
        <p:txBody>
          <a:bodyPr>
            <a:normAutofit/>
          </a:bodyPr>
          <a:lstStyle/>
          <a:p>
            <a:r>
              <a:rPr lang="en-IN" altLang="en-US" sz="2400" dirty="0"/>
              <a:t>Adding </a:t>
            </a:r>
            <a:r>
              <a:rPr lang="en-IN" altLang="en-US" sz="2400" dirty="0" err="1"/>
              <a:t>Mockito</a:t>
            </a:r>
            <a:r>
              <a:rPr lang="en-IN" altLang="en-US" sz="2400" dirty="0"/>
              <a:t> as dependencies to a project</a:t>
            </a:r>
            <a:br>
              <a:rPr lang="en-IN" altLang="en-US" sz="2400" dirty="0"/>
            </a:br>
            <a:endParaRPr lang="en-IN" altLang="en-US" sz="2400" dirty="0"/>
          </a:p>
        </p:txBody>
      </p:sp>
      <p:sp>
        <p:nvSpPr>
          <p:cNvPr id="3" name="Content Placeholder 2"/>
          <p:cNvSpPr>
            <a:spLocks noGrp="1"/>
          </p:cNvSpPr>
          <p:nvPr>
            <p:ph idx="4294967295"/>
          </p:nvPr>
        </p:nvSpPr>
        <p:spPr>
          <a:xfrm>
            <a:off x="457200" y="1981200"/>
            <a:ext cx="8229600" cy="3886200"/>
          </a:xfrm>
          <a:prstGeom prst="rect">
            <a:avLst/>
          </a:prstGeom>
        </p:spPr>
        <p:txBody>
          <a:bodyPr>
            <a:normAutofit fontScale="85000" lnSpcReduction="10000"/>
          </a:bodyPr>
          <a:lstStyle/>
          <a:p>
            <a:pPr>
              <a:defRPr/>
            </a:pPr>
            <a:r>
              <a:rPr lang="en-IN" dirty="0"/>
              <a:t>If you use Maven, add the following dependency to the POM.xml.</a:t>
            </a:r>
          </a:p>
          <a:p>
            <a:r>
              <a:rPr lang="en-IN" dirty="0"/>
              <a:t>&lt;!-- https://mvnrepository.com/artifact/org.mockito/mockito-all --&gt;</a:t>
            </a:r>
          </a:p>
          <a:p>
            <a:r>
              <a:rPr lang="en-IN" dirty="0"/>
              <a:t>&lt;dependency&gt;</a:t>
            </a:r>
          </a:p>
          <a:p>
            <a:r>
              <a:rPr lang="en-IN" dirty="0"/>
              <a:t>    &lt;</a:t>
            </a:r>
            <a:r>
              <a:rPr lang="en-IN" dirty="0" err="1"/>
              <a:t>groupId</a:t>
            </a:r>
            <a:r>
              <a:rPr lang="en-IN" dirty="0"/>
              <a:t>&gt;</a:t>
            </a:r>
            <a:r>
              <a:rPr lang="en-IN" dirty="0" err="1"/>
              <a:t>org.mockito</a:t>
            </a:r>
            <a:r>
              <a:rPr lang="en-IN" dirty="0"/>
              <a:t>&lt;/</a:t>
            </a:r>
            <a:r>
              <a:rPr lang="en-IN" dirty="0" err="1"/>
              <a:t>groupId</a:t>
            </a:r>
            <a:r>
              <a:rPr lang="en-IN" dirty="0"/>
              <a:t>&gt;</a:t>
            </a:r>
          </a:p>
          <a:p>
            <a:r>
              <a:rPr lang="en-IN" dirty="0"/>
              <a:t>    &lt;</a:t>
            </a:r>
            <a:r>
              <a:rPr lang="en-IN" dirty="0" err="1"/>
              <a:t>artifactId</a:t>
            </a:r>
            <a:r>
              <a:rPr lang="en-IN" dirty="0"/>
              <a:t>&gt;</a:t>
            </a:r>
            <a:r>
              <a:rPr lang="en-IN" dirty="0" err="1"/>
              <a:t>mockito</a:t>
            </a:r>
            <a:r>
              <a:rPr lang="en-IN" dirty="0"/>
              <a:t>-all&lt;/</a:t>
            </a:r>
            <a:r>
              <a:rPr lang="en-IN" dirty="0" err="1"/>
              <a:t>artifactId</a:t>
            </a:r>
            <a:r>
              <a:rPr lang="en-IN" dirty="0"/>
              <a:t>&gt;</a:t>
            </a:r>
          </a:p>
          <a:p>
            <a:r>
              <a:rPr lang="en-IN" dirty="0"/>
              <a:t>    &lt;version&gt;1.10.19&lt;/version&gt;</a:t>
            </a:r>
          </a:p>
          <a:p>
            <a:r>
              <a:rPr lang="en-IN" dirty="0"/>
              <a:t>    </a:t>
            </a:r>
          </a:p>
          <a:p>
            <a:r>
              <a:rPr lang="en-IN" dirty="0"/>
              <a:t>&lt;/dependency&gt;</a:t>
            </a:r>
          </a:p>
          <a:p>
            <a:pPr>
              <a:defRPr/>
            </a:pPr>
            <a:endParaRPr lang="en-IN" dirty="0"/>
          </a:p>
        </p:txBody>
      </p:sp>
      <p:sp>
        <p:nvSpPr>
          <p:cNvPr id="135172" name="Slide Number Placeholder 3"/>
          <p:cNvSpPr>
            <a:spLocks noGrp="1"/>
          </p:cNvSpPr>
          <p:nvPr>
            <p:ph type="sldNum" sz="quarter" idx="4294967295"/>
          </p:nvPr>
        </p:nvSpPr>
        <p:spPr>
          <a:xfrm>
            <a:off x="6553200" y="6248400"/>
            <a:ext cx="2133600" cy="457200"/>
          </a:xfrm>
          <a:prstGeom prst="rect">
            <a:avLst/>
          </a:prstGeom>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4FAA8A-C2A4-430E-B3CF-7E4C8A40A177}" type="slidenum">
              <a:rPr lang="en-US" altLang="en-US" smtClean="0">
                <a:latin typeface="Arial Black" panose="020B0A04020102020204" pitchFamily="34" charset="0"/>
              </a:rPr>
              <a:pPr/>
              <a:t>145</a:t>
            </a:fld>
            <a:endParaRPr lang="en-US" altLang="en-US" dirty="0">
              <a:latin typeface="Arial Black" panose="020B0A04020102020204" pitchFamily="34" charset="0"/>
            </a:endParaRPr>
          </a:p>
        </p:txBody>
      </p:sp>
    </p:spTree>
    <p:extLst>
      <p:ext uri="{BB962C8B-B14F-4D97-AF65-F5344CB8AC3E}">
        <p14:creationId xmlns:p14="http://schemas.microsoft.com/office/powerpoint/2010/main" val="36502578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6" y="1143000"/>
            <a:ext cx="9144000" cy="5143500"/>
          </a:xfrm>
          <a:prstGeom prst="rect">
            <a:avLst/>
          </a:prstGeom>
        </p:spPr>
      </p:pic>
    </p:spTree>
    <p:extLst>
      <p:ext uri="{BB962C8B-B14F-4D97-AF65-F5344CB8AC3E}">
        <p14:creationId xmlns:p14="http://schemas.microsoft.com/office/powerpoint/2010/main" val="16002782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i="1" dirty="0"/>
              <a:t>@Mock</a:t>
            </a:r>
            <a:r>
              <a:rPr lang="en-IN" b="1" dirty="0"/>
              <a:t> </a:t>
            </a:r>
          </a:p>
          <a:p>
            <a:r>
              <a:rPr lang="en-US" i="1" dirty="0"/>
              <a:t>@Mock</a:t>
            </a:r>
            <a:r>
              <a:rPr lang="en-US" dirty="0"/>
              <a:t> to create and inject mocked instances without having to call </a:t>
            </a:r>
            <a:r>
              <a:rPr lang="en-US" i="1" dirty="0" err="1"/>
              <a:t>Mockito.mock</a:t>
            </a:r>
            <a:r>
              <a:rPr lang="en-US" dirty="0"/>
              <a:t> manually.</a:t>
            </a:r>
          </a:p>
          <a:p>
            <a:r>
              <a:rPr lang="en-IN" b="1" i="1" dirty="0"/>
              <a:t>@Spy</a:t>
            </a:r>
            <a:r>
              <a:rPr lang="en-IN" b="1" dirty="0"/>
              <a:t> </a:t>
            </a:r>
          </a:p>
          <a:p>
            <a:r>
              <a:rPr lang="en-IN" b="1" i="1" dirty="0"/>
              <a:t>@Captor</a:t>
            </a:r>
            <a:endParaRPr lang="en-IN" b="1" dirty="0"/>
          </a:p>
          <a:p>
            <a:r>
              <a:rPr lang="en-IN" b="1" i="1" dirty="0"/>
              <a:t>@</a:t>
            </a:r>
            <a:r>
              <a:rPr lang="en-IN" b="1" i="1" dirty="0" err="1"/>
              <a:t>InjectMocks</a:t>
            </a:r>
            <a:endParaRPr lang="en-IN" b="1" dirty="0"/>
          </a:p>
          <a:p>
            <a:endParaRPr lang="en-IN" dirty="0"/>
          </a:p>
        </p:txBody>
      </p:sp>
      <p:sp>
        <p:nvSpPr>
          <p:cNvPr id="3" name="Title 2"/>
          <p:cNvSpPr>
            <a:spLocks noGrp="1"/>
          </p:cNvSpPr>
          <p:nvPr>
            <p:ph type="title"/>
          </p:nvPr>
        </p:nvSpPr>
        <p:spPr/>
        <p:txBody>
          <a:bodyPr/>
          <a:lstStyle/>
          <a:p>
            <a:r>
              <a:rPr lang="en-IN" dirty="0" err="1"/>
              <a:t>Mockito</a:t>
            </a:r>
            <a:r>
              <a:rPr lang="en-IN" dirty="0"/>
              <a:t> Annotations</a:t>
            </a:r>
          </a:p>
        </p:txBody>
      </p:sp>
    </p:spTree>
    <p:extLst>
      <p:ext uri="{BB962C8B-B14F-4D97-AF65-F5344CB8AC3E}">
        <p14:creationId xmlns:p14="http://schemas.microsoft.com/office/powerpoint/2010/main" val="37862819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With </a:t>
            </a:r>
            <a:r>
              <a:rPr lang="en-US" i="1" dirty="0" err="1"/>
              <a:t>PowerMockito</a:t>
            </a:r>
            <a:r>
              <a:rPr lang="en-US" dirty="0"/>
              <a:t> it is possible to mock all the hard cases that </a:t>
            </a:r>
            <a:r>
              <a:rPr lang="en-US" i="1" dirty="0" err="1"/>
              <a:t>Mockito</a:t>
            </a:r>
            <a:r>
              <a:rPr lang="en-US" dirty="0"/>
              <a:t> does not support. </a:t>
            </a:r>
          </a:p>
          <a:p>
            <a:r>
              <a:rPr lang="en-US" dirty="0"/>
              <a:t>Most of the time this means mocking of static methods. </a:t>
            </a:r>
          </a:p>
          <a:p>
            <a:r>
              <a:rPr lang="en-US" dirty="0"/>
              <a:t>But it is also possible to mock private methods and constructor calls. </a:t>
            </a:r>
          </a:p>
          <a:p>
            <a:r>
              <a:rPr lang="en-US" dirty="0"/>
              <a:t>Anyway most of time the use case is mocking static methods calls. </a:t>
            </a:r>
          </a:p>
          <a:p>
            <a:r>
              <a:rPr lang="en-US" i="1" dirty="0" err="1"/>
              <a:t>PowerMockito</a:t>
            </a:r>
            <a:r>
              <a:rPr lang="en-US" dirty="0"/>
              <a:t> is using byte code manipulation and thus it comes with its own JUnit runner.</a:t>
            </a:r>
            <a:endParaRPr lang="en-IN" dirty="0"/>
          </a:p>
        </p:txBody>
      </p:sp>
      <p:sp>
        <p:nvSpPr>
          <p:cNvPr id="3" name="Title 2"/>
          <p:cNvSpPr>
            <a:spLocks noGrp="1"/>
          </p:cNvSpPr>
          <p:nvPr>
            <p:ph type="title"/>
          </p:nvPr>
        </p:nvSpPr>
        <p:spPr/>
        <p:txBody>
          <a:bodyPr/>
          <a:lstStyle/>
          <a:p>
            <a:r>
              <a:rPr lang="en-IN" dirty="0" err="1"/>
              <a:t>PowerMock</a:t>
            </a:r>
            <a:r>
              <a:rPr lang="en-IN" b="0" dirty="0"/>
              <a:t>– Mocking the Impossible</a:t>
            </a:r>
            <a:endParaRPr lang="en-IN" dirty="0"/>
          </a:p>
        </p:txBody>
      </p:sp>
    </p:spTree>
    <p:extLst>
      <p:ext uri="{BB962C8B-B14F-4D97-AF65-F5344CB8AC3E}">
        <p14:creationId xmlns:p14="http://schemas.microsoft.com/office/powerpoint/2010/main" val="26442146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589E21-5C7C-484D-90FD-A1983FF61126}"/>
              </a:ext>
            </a:extLst>
          </p:cNvPr>
          <p:cNvSpPr>
            <a:spLocks noGrp="1"/>
          </p:cNvSpPr>
          <p:nvPr>
            <p:ph sz="quarter" idx="12"/>
          </p:nvPr>
        </p:nvSpPr>
        <p:spPr/>
        <p:txBody>
          <a:bodyPr/>
          <a:lstStyle/>
          <a:p>
            <a:r>
              <a:rPr lang="en-US" dirty="0"/>
              <a:t>The name Scala stands for “scalable language.” </a:t>
            </a:r>
          </a:p>
          <a:p>
            <a:r>
              <a:rPr lang="en-US" dirty="0"/>
              <a:t>The language is so named because it was designed to grow with the demands of its users. </a:t>
            </a:r>
          </a:p>
          <a:p>
            <a:r>
              <a:rPr lang="en-US" dirty="0"/>
              <a:t>Scala is designed to do wide range of programming tasks, from writing small scripts to building large systems.</a:t>
            </a:r>
            <a:endParaRPr lang="en-IN" dirty="0"/>
          </a:p>
        </p:txBody>
      </p:sp>
      <p:sp>
        <p:nvSpPr>
          <p:cNvPr id="3" name="Title 2">
            <a:extLst>
              <a:ext uri="{FF2B5EF4-FFF2-40B4-BE49-F238E27FC236}">
                <a16:creationId xmlns:a16="http://schemas.microsoft.com/office/drawing/2014/main" id="{617B734D-127B-430D-B78D-8F11811EE52C}"/>
              </a:ext>
            </a:extLst>
          </p:cNvPr>
          <p:cNvSpPr>
            <a:spLocks noGrp="1"/>
          </p:cNvSpPr>
          <p:nvPr>
            <p:ph type="title"/>
          </p:nvPr>
        </p:nvSpPr>
        <p:spPr/>
        <p:txBody>
          <a:bodyPr/>
          <a:lstStyle/>
          <a:p>
            <a:r>
              <a:rPr lang="en-IN" dirty="0"/>
              <a:t>Scala</a:t>
            </a:r>
          </a:p>
        </p:txBody>
      </p:sp>
    </p:spTree>
    <p:extLst>
      <p:ext uri="{BB962C8B-B14F-4D97-AF65-F5344CB8AC3E}">
        <p14:creationId xmlns:p14="http://schemas.microsoft.com/office/powerpoint/2010/main" val="41539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781759466"/>
              </p:ext>
            </p:extLst>
          </p:nvPr>
        </p:nvGraphicFramePr>
        <p:xfrm>
          <a:off x="436593" y="1295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@Disabled</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disable</a:t>
                      </a:r>
                      <a:r>
                        <a:rPr lang="en-US" b="0" dirty="0">
                          <a:effectLst/>
                          <a:latin typeface="inherit"/>
                        </a:rPr>
                        <a:t> a test class or test method; analogous to JUnit 4’s @Ignore.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@Timeout</a:t>
                      </a:r>
                    </a:p>
                  </a:txBody>
                  <a:tcPr/>
                </a:tc>
                <a:tc>
                  <a:txBody>
                    <a:bodyPr/>
                    <a:lstStyle/>
                    <a:p>
                      <a:pPr algn="l" rtl="0" fontAlgn="t"/>
                      <a:r>
                        <a:rPr lang="en-US" b="0">
                          <a:effectLst/>
                          <a:latin typeface="inherit"/>
                        </a:rPr>
                        <a:t>Used to fail a test, test factory, test template, or lifecycle method if its execution exceeds a given duration. Such annotations are </a:t>
                      </a:r>
                      <a:r>
                        <a:rPr lang="en-US" b="0" i="1">
                          <a:effectLst/>
                          <a:latin typeface="inherit"/>
                        </a:rPr>
                        <a:t>inherited</a:t>
                      </a:r>
                      <a:r>
                        <a:rPr lang="en-US" b="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@ExtendWith</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register extensions declaratively</a:t>
                      </a:r>
                      <a:r>
                        <a:rPr lang="en-US" sz="1800" b="0" u="sng" kern="1200" dirty="0">
                          <a:solidFill>
                            <a:srgbClr val="2156A5"/>
                          </a:solidFill>
                          <a:effectLst/>
                          <a:latin typeface="inherit"/>
                          <a:ea typeface="+mn-ea"/>
                          <a:cs typeface="+mn-cs"/>
                        </a:rPr>
                        <a:t>.</a:t>
                      </a:r>
                      <a:r>
                        <a:rPr lang="en-US" b="0" dirty="0">
                          <a:effectLst/>
                          <a:latin typeface="inherit"/>
                        </a:rPr>
                        <a:t>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387120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589E21-5C7C-484D-90FD-A1983FF61126}"/>
              </a:ext>
            </a:extLst>
          </p:cNvPr>
          <p:cNvSpPr>
            <a:spLocks noGrp="1"/>
          </p:cNvSpPr>
          <p:nvPr>
            <p:ph sz="quarter" idx="12"/>
          </p:nvPr>
        </p:nvSpPr>
        <p:spPr/>
        <p:txBody>
          <a:bodyPr/>
          <a:lstStyle/>
          <a:p>
            <a:r>
              <a:rPr lang="en-US" dirty="0"/>
              <a:t>It runs on the standard Java platform.</a:t>
            </a:r>
          </a:p>
          <a:p>
            <a:r>
              <a:rPr lang="en-US" dirty="0"/>
              <a:t>It interoperates seamlessly with all Java libraries. </a:t>
            </a:r>
          </a:p>
          <a:p>
            <a:r>
              <a:rPr lang="en-US" dirty="0"/>
              <a:t>It’s a great language for writing scripts that pull together Java components. </a:t>
            </a:r>
          </a:p>
          <a:p>
            <a:r>
              <a:rPr lang="en-US" dirty="0"/>
              <a:t>But it can play out its strengths even more for building large systems and frameworks of reusable components.</a:t>
            </a:r>
            <a:endParaRPr lang="en-IN" dirty="0"/>
          </a:p>
        </p:txBody>
      </p:sp>
      <p:sp>
        <p:nvSpPr>
          <p:cNvPr id="3" name="Title 2">
            <a:extLst>
              <a:ext uri="{FF2B5EF4-FFF2-40B4-BE49-F238E27FC236}">
                <a16:creationId xmlns:a16="http://schemas.microsoft.com/office/drawing/2014/main" id="{617B734D-127B-430D-B78D-8F11811EE52C}"/>
              </a:ext>
            </a:extLst>
          </p:cNvPr>
          <p:cNvSpPr>
            <a:spLocks noGrp="1"/>
          </p:cNvSpPr>
          <p:nvPr>
            <p:ph type="title"/>
          </p:nvPr>
        </p:nvSpPr>
        <p:spPr/>
        <p:txBody>
          <a:bodyPr/>
          <a:lstStyle/>
          <a:p>
            <a:r>
              <a:rPr lang="en-IN" dirty="0"/>
              <a:t>Scala</a:t>
            </a:r>
          </a:p>
        </p:txBody>
      </p:sp>
    </p:spTree>
    <p:extLst>
      <p:ext uri="{BB962C8B-B14F-4D97-AF65-F5344CB8AC3E}">
        <p14:creationId xmlns:p14="http://schemas.microsoft.com/office/powerpoint/2010/main" val="41227848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589E21-5C7C-484D-90FD-A1983FF61126}"/>
              </a:ext>
            </a:extLst>
          </p:cNvPr>
          <p:cNvSpPr>
            <a:spLocks noGrp="1"/>
          </p:cNvSpPr>
          <p:nvPr>
            <p:ph sz="quarter" idx="12"/>
          </p:nvPr>
        </p:nvSpPr>
        <p:spPr/>
        <p:txBody>
          <a:bodyPr/>
          <a:lstStyle/>
          <a:p>
            <a:r>
              <a:rPr lang="en-US" dirty="0"/>
              <a:t>It runs on the standard Java platform.</a:t>
            </a:r>
          </a:p>
          <a:p>
            <a:r>
              <a:rPr lang="en-US" dirty="0"/>
              <a:t>It interoperates seamlessly with all Java libraries. </a:t>
            </a:r>
          </a:p>
          <a:p>
            <a:r>
              <a:rPr lang="en-US" dirty="0"/>
              <a:t>It’s a great language for writing scripts that pull together Java components. </a:t>
            </a:r>
          </a:p>
          <a:p>
            <a:r>
              <a:rPr lang="en-US" dirty="0"/>
              <a:t>But it can play out its strengths even more for building large systems and frameworks of reusable components.</a:t>
            </a:r>
            <a:endParaRPr lang="en-IN" dirty="0"/>
          </a:p>
        </p:txBody>
      </p:sp>
      <p:sp>
        <p:nvSpPr>
          <p:cNvPr id="3" name="Title 2">
            <a:extLst>
              <a:ext uri="{FF2B5EF4-FFF2-40B4-BE49-F238E27FC236}">
                <a16:creationId xmlns:a16="http://schemas.microsoft.com/office/drawing/2014/main" id="{617B734D-127B-430D-B78D-8F11811EE52C}"/>
              </a:ext>
            </a:extLst>
          </p:cNvPr>
          <p:cNvSpPr>
            <a:spLocks noGrp="1"/>
          </p:cNvSpPr>
          <p:nvPr>
            <p:ph type="title"/>
          </p:nvPr>
        </p:nvSpPr>
        <p:spPr/>
        <p:txBody>
          <a:bodyPr/>
          <a:lstStyle/>
          <a:p>
            <a:r>
              <a:rPr lang="en-IN" dirty="0"/>
              <a:t>Scala</a:t>
            </a:r>
          </a:p>
        </p:txBody>
      </p:sp>
    </p:spTree>
    <p:extLst>
      <p:ext uri="{BB962C8B-B14F-4D97-AF65-F5344CB8AC3E}">
        <p14:creationId xmlns:p14="http://schemas.microsoft.com/office/powerpoint/2010/main" val="9847570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589E21-5C7C-484D-90FD-A1983FF61126}"/>
              </a:ext>
            </a:extLst>
          </p:cNvPr>
          <p:cNvSpPr>
            <a:spLocks noGrp="1"/>
          </p:cNvSpPr>
          <p:nvPr>
            <p:ph sz="quarter" idx="12"/>
          </p:nvPr>
        </p:nvSpPr>
        <p:spPr/>
        <p:txBody>
          <a:bodyPr/>
          <a:lstStyle/>
          <a:p>
            <a:r>
              <a:rPr lang="en-US" dirty="0"/>
              <a:t>Technically, Scala is a blend of object-oriented and functional programming concepts in a statically typed language. </a:t>
            </a:r>
          </a:p>
          <a:p>
            <a:r>
              <a:rPr lang="en-US" dirty="0"/>
              <a:t>The fusion of object-oriented and functional programming shows up in many different aspects of Scala.</a:t>
            </a:r>
            <a:endParaRPr lang="en-IN" dirty="0"/>
          </a:p>
        </p:txBody>
      </p:sp>
      <p:sp>
        <p:nvSpPr>
          <p:cNvPr id="3" name="Title 2">
            <a:extLst>
              <a:ext uri="{FF2B5EF4-FFF2-40B4-BE49-F238E27FC236}">
                <a16:creationId xmlns:a16="http://schemas.microsoft.com/office/drawing/2014/main" id="{617B734D-127B-430D-B78D-8F11811EE52C}"/>
              </a:ext>
            </a:extLst>
          </p:cNvPr>
          <p:cNvSpPr>
            <a:spLocks noGrp="1"/>
          </p:cNvSpPr>
          <p:nvPr>
            <p:ph type="title"/>
          </p:nvPr>
        </p:nvSpPr>
        <p:spPr/>
        <p:txBody>
          <a:bodyPr/>
          <a:lstStyle/>
          <a:p>
            <a:r>
              <a:rPr lang="en-IN" dirty="0"/>
              <a:t>Scala</a:t>
            </a:r>
          </a:p>
        </p:txBody>
      </p:sp>
    </p:spTree>
    <p:extLst>
      <p:ext uri="{BB962C8B-B14F-4D97-AF65-F5344CB8AC3E}">
        <p14:creationId xmlns:p14="http://schemas.microsoft.com/office/powerpoint/2010/main" val="18769229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589E21-5C7C-484D-90FD-A1983FF61126}"/>
              </a:ext>
            </a:extLst>
          </p:cNvPr>
          <p:cNvSpPr>
            <a:spLocks noGrp="1"/>
          </p:cNvSpPr>
          <p:nvPr>
            <p:ph sz="quarter" idx="12"/>
          </p:nvPr>
        </p:nvSpPr>
        <p:spPr/>
        <p:txBody>
          <a:bodyPr/>
          <a:lstStyle/>
          <a:p>
            <a:r>
              <a:rPr lang="en-US" dirty="0"/>
              <a:t>Technically, Scala is a blend of object-oriented and functional programming concepts in a statically typed language. </a:t>
            </a:r>
          </a:p>
          <a:p>
            <a:r>
              <a:rPr lang="en-US" dirty="0"/>
              <a:t>The fusion of object-oriented and functional programming shows up in many different aspects of Scala.</a:t>
            </a:r>
            <a:endParaRPr lang="en-IN" dirty="0"/>
          </a:p>
        </p:txBody>
      </p:sp>
      <p:sp>
        <p:nvSpPr>
          <p:cNvPr id="3" name="Title 2">
            <a:extLst>
              <a:ext uri="{FF2B5EF4-FFF2-40B4-BE49-F238E27FC236}">
                <a16:creationId xmlns:a16="http://schemas.microsoft.com/office/drawing/2014/main" id="{617B734D-127B-430D-B78D-8F11811EE52C}"/>
              </a:ext>
            </a:extLst>
          </p:cNvPr>
          <p:cNvSpPr>
            <a:spLocks noGrp="1"/>
          </p:cNvSpPr>
          <p:nvPr>
            <p:ph type="title"/>
          </p:nvPr>
        </p:nvSpPr>
        <p:spPr/>
        <p:txBody>
          <a:bodyPr/>
          <a:lstStyle/>
          <a:p>
            <a:r>
              <a:rPr lang="en-IN" dirty="0"/>
              <a:t>Scala</a:t>
            </a:r>
          </a:p>
        </p:txBody>
      </p:sp>
    </p:spTree>
    <p:extLst>
      <p:ext uri="{BB962C8B-B14F-4D97-AF65-F5344CB8AC3E}">
        <p14:creationId xmlns:p14="http://schemas.microsoft.com/office/powerpoint/2010/main" val="28341431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E9AC0-B777-4142-B99B-ADF0885217EE}"/>
              </a:ext>
            </a:extLst>
          </p:cNvPr>
          <p:cNvSpPr>
            <a:spLocks noGrp="1"/>
          </p:cNvSpPr>
          <p:nvPr>
            <p:ph sz="quarter" idx="12"/>
          </p:nvPr>
        </p:nvSpPr>
        <p:spPr/>
        <p:txBody>
          <a:bodyPr>
            <a:normAutofit lnSpcReduction="10000"/>
          </a:bodyPr>
          <a:lstStyle/>
          <a:p>
            <a:r>
              <a:rPr lang="en-US" dirty="0"/>
              <a:t>Scala’s doesn’t require to leap backwards off the Java platform to step forward from the Java language. </a:t>
            </a:r>
          </a:p>
          <a:p>
            <a:r>
              <a:rPr lang="en-US" dirty="0"/>
              <a:t>It allows you to add value to existing code— to build on what is already there, because it was designed for seamless interoperability with Java7.</a:t>
            </a:r>
          </a:p>
          <a:p>
            <a:r>
              <a:rPr lang="en-US" dirty="0"/>
              <a:t>Scala programs compile to JVM bytecodes. </a:t>
            </a:r>
          </a:p>
          <a:p>
            <a:r>
              <a:rPr lang="en-US" dirty="0"/>
              <a:t>Their run-time performance is usually on par with Java programs. </a:t>
            </a:r>
          </a:p>
          <a:p>
            <a:r>
              <a:rPr lang="en-US" dirty="0"/>
              <a:t>Scala code can call Java methods, access Java fields, inherit from Java classes, and implement Java interfaces.</a:t>
            </a:r>
            <a:endParaRPr lang="en-IN" dirty="0"/>
          </a:p>
        </p:txBody>
      </p:sp>
      <p:sp>
        <p:nvSpPr>
          <p:cNvPr id="3" name="Title 2">
            <a:extLst>
              <a:ext uri="{FF2B5EF4-FFF2-40B4-BE49-F238E27FC236}">
                <a16:creationId xmlns:a16="http://schemas.microsoft.com/office/drawing/2014/main" id="{7DD73F31-B292-4471-A494-0EB85E13FA05}"/>
              </a:ext>
            </a:extLst>
          </p:cNvPr>
          <p:cNvSpPr>
            <a:spLocks noGrp="1"/>
          </p:cNvSpPr>
          <p:nvPr>
            <p:ph type="title"/>
          </p:nvPr>
        </p:nvSpPr>
        <p:spPr/>
        <p:txBody>
          <a:bodyPr/>
          <a:lstStyle/>
          <a:p>
            <a:r>
              <a:rPr lang="en-IN" dirty="0"/>
              <a:t>Scala is compatible</a:t>
            </a:r>
          </a:p>
        </p:txBody>
      </p:sp>
    </p:spTree>
    <p:extLst>
      <p:ext uri="{BB962C8B-B14F-4D97-AF65-F5344CB8AC3E}">
        <p14:creationId xmlns:p14="http://schemas.microsoft.com/office/powerpoint/2010/main" val="33695053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E30945-607E-449B-A4CE-1ED1DDAB577D}"/>
              </a:ext>
            </a:extLst>
          </p:cNvPr>
          <p:cNvSpPr>
            <a:spLocks noGrp="1"/>
          </p:cNvSpPr>
          <p:nvPr>
            <p:ph type="title"/>
          </p:nvPr>
        </p:nvSpPr>
        <p:spPr/>
        <p:txBody>
          <a:bodyPr/>
          <a:lstStyle/>
          <a:p>
            <a:r>
              <a:rPr lang="en-IN" dirty="0"/>
              <a:t>Where to use Scala</a:t>
            </a:r>
          </a:p>
        </p:txBody>
      </p:sp>
      <p:pic>
        <p:nvPicPr>
          <p:cNvPr id="4098" name="Picture 2" descr="Where use Scala">
            <a:extLst>
              <a:ext uri="{FF2B5EF4-FFF2-40B4-BE49-F238E27FC236}">
                <a16:creationId xmlns:a16="http://schemas.microsoft.com/office/drawing/2014/main" id="{BE0AE9D6-48DB-44A1-9EFE-44CC4AF48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556260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0142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526CE1-91DF-4AA5-9684-4079E30E5DF1}"/>
              </a:ext>
            </a:extLst>
          </p:cNvPr>
          <p:cNvSpPr>
            <a:spLocks noGrp="1"/>
          </p:cNvSpPr>
          <p:nvPr>
            <p:ph sz="quarter" idx="12"/>
          </p:nvPr>
        </p:nvSpPr>
        <p:spPr/>
        <p:txBody>
          <a:bodyPr>
            <a:normAutofit/>
          </a:bodyPr>
          <a:lstStyle/>
          <a:p>
            <a:r>
              <a:rPr lang="en-US" dirty="0"/>
              <a:t>There are following features of </a:t>
            </a:r>
            <a:r>
              <a:rPr lang="en-US" dirty="0" err="1"/>
              <a:t>scala</a:t>
            </a:r>
            <a:r>
              <a:rPr lang="en-US" dirty="0"/>
              <a:t>:</a:t>
            </a:r>
          </a:p>
          <a:p>
            <a:pPr lvl="1"/>
            <a:r>
              <a:rPr lang="en-US" dirty="0"/>
              <a:t>Type inference</a:t>
            </a:r>
          </a:p>
          <a:p>
            <a:pPr lvl="1"/>
            <a:r>
              <a:rPr lang="en-US" dirty="0"/>
              <a:t>Singleton object</a:t>
            </a:r>
          </a:p>
          <a:p>
            <a:pPr lvl="1"/>
            <a:r>
              <a:rPr lang="en-US" dirty="0"/>
              <a:t>Immutability</a:t>
            </a:r>
          </a:p>
          <a:p>
            <a:pPr lvl="1"/>
            <a:r>
              <a:rPr lang="en-US" dirty="0"/>
              <a:t>Lazy computation</a:t>
            </a:r>
          </a:p>
          <a:p>
            <a:pPr lvl="1"/>
            <a:r>
              <a:rPr lang="en-US" dirty="0"/>
              <a:t>Case classes and Pattern matching</a:t>
            </a:r>
          </a:p>
          <a:p>
            <a:pPr lvl="1"/>
            <a:r>
              <a:rPr lang="en-US" dirty="0"/>
              <a:t>Concurrency control</a:t>
            </a:r>
          </a:p>
          <a:p>
            <a:pPr lvl="1"/>
            <a:r>
              <a:rPr lang="en-US" dirty="0"/>
              <a:t>String interpolation</a:t>
            </a:r>
          </a:p>
          <a:p>
            <a:pPr lvl="1"/>
            <a:r>
              <a:rPr lang="en-US" dirty="0"/>
              <a:t>Higher order function</a:t>
            </a:r>
          </a:p>
          <a:p>
            <a:pPr lvl="1"/>
            <a:r>
              <a:rPr lang="en-US" dirty="0"/>
              <a:t>Traits</a:t>
            </a:r>
          </a:p>
          <a:p>
            <a:pPr lvl="1"/>
            <a:r>
              <a:rPr lang="en-US" dirty="0"/>
              <a:t>Rich collection set</a:t>
            </a:r>
            <a:endParaRPr lang="en-IN" dirty="0"/>
          </a:p>
        </p:txBody>
      </p:sp>
      <p:sp>
        <p:nvSpPr>
          <p:cNvPr id="3" name="Title 2">
            <a:extLst>
              <a:ext uri="{FF2B5EF4-FFF2-40B4-BE49-F238E27FC236}">
                <a16:creationId xmlns:a16="http://schemas.microsoft.com/office/drawing/2014/main" id="{DF3F9C3E-EF32-4024-9A90-75396B75A3C2}"/>
              </a:ext>
            </a:extLst>
          </p:cNvPr>
          <p:cNvSpPr>
            <a:spLocks noGrp="1"/>
          </p:cNvSpPr>
          <p:nvPr>
            <p:ph type="title"/>
          </p:nvPr>
        </p:nvSpPr>
        <p:spPr/>
        <p:txBody>
          <a:bodyPr/>
          <a:lstStyle/>
          <a:p>
            <a:r>
              <a:rPr lang="en-IN" dirty="0"/>
              <a:t>Features of Scala</a:t>
            </a:r>
          </a:p>
        </p:txBody>
      </p:sp>
    </p:spTree>
    <p:extLst>
      <p:ext uri="{BB962C8B-B14F-4D97-AF65-F5344CB8AC3E}">
        <p14:creationId xmlns:p14="http://schemas.microsoft.com/office/powerpoint/2010/main" val="35786476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E9AC0-B777-4142-B99B-ADF0885217EE}"/>
              </a:ext>
            </a:extLst>
          </p:cNvPr>
          <p:cNvSpPr>
            <a:spLocks noGrp="1"/>
          </p:cNvSpPr>
          <p:nvPr>
            <p:ph sz="quarter" idx="12"/>
          </p:nvPr>
        </p:nvSpPr>
        <p:spPr>
          <a:xfrm>
            <a:off x="457201" y="1381125"/>
            <a:ext cx="8228012" cy="904875"/>
          </a:xfrm>
        </p:spPr>
        <p:txBody>
          <a:bodyPr>
            <a:normAutofit/>
          </a:bodyPr>
          <a:lstStyle/>
          <a:p>
            <a:r>
              <a:rPr lang="en-IN" dirty="0"/>
              <a:t>1. </a:t>
            </a:r>
            <a:r>
              <a:rPr lang="en-IN" dirty="0">
                <a:hlinkClick r:id="rId2"/>
              </a:rPr>
              <a:t>https://www.scala-lang.org/download/scala3.html</a:t>
            </a:r>
            <a:endParaRPr lang="en-IN" dirty="0"/>
          </a:p>
          <a:p>
            <a:endParaRPr lang="en-IN" dirty="0"/>
          </a:p>
        </p:txBody>
      </p:sp>
      <p:sp>
        <p:nvSpPr>
          <p:cNvPr id="3" name="Title 2">
            <a:extLst>
              <a:ext uri="{FF2B5EF4-FFF2-40B4-BE49-F238E27FC236}">
                <a16:creationId xmlns:a16="http://schemas.microsoft.com/office/drawing/2014/main" id="{7DD73F31-B292-4471-A494-0EB85E13FA05}"/>
              </a:ext>
            </a:extLst>
          </p:cNvPr>
          <p:cNvSpPr>
            <a:spLocks noGrp="1"/>
          </p:cNvSpPr>
          <p:nvPr>
            <p:ph type="title"/>
          </p:nvPr>
        </p:nvSpPr>
        <p:spPr/>
        <p:txBody>
          <a:bodyPr/>
          <a:lstStyle/>
          <a:p>
            <a:r>
              <a:rPr lang="en-IN" dirty="0"/>
              <a:t>First Steps in Scala</a:t>
            </a:r>
          </a:p>
        </p:txBody>
      </p:sp>
      <p:pic>
        <p:nvPicPr>
          <p:cNvPr id="5" name="Picture 4">
            <a:extLst>
              <a:ext uri="{FF2B5EF4-FFF2-40B4-BE49-F238E27FC236}">
                <a16:creationId xmlns:a16="http://schemas.microsoft.com/office/drawing/2014/main" id="{734DC455-801B-41F0-A56B-76C4BEAA5084}"/>
              </a:ext>
            </a:extLst>
          </p:cNvPr>
          <p:cNvPicPr>
            <a:picLocks noChangeAspect="1"/>
          </p:cNvPicPr>
          <p:nvPr/>
        </p:nvPicPr>
        <p:blipFill rotWithShape="1">
          <a:blip r:embed="rId3"/>
          <a:srcRect l="20833" t="33704" r="22499" b="17407"/>
          <a:stretch/>
        </p:blipFill>
        <p:spPr>
          <a:xfrm>
            <a:off x="658369" y="2057400"/>
            <a:ext cx="8007927" cy="3886200"/>
          </a:xfrm>
          <a:prstGeom prst="rect">
            <a:avLst/>
          </a:prstGeom>
        </p:spPr>
      </p:pic>
    </p:spTree>
    <p:extLst>
      <p:ext uri="{BB962C8B-B14F-4D97-AF65-F5344CB8AC3E}">
        <p14:creationId xmlns:p14="http://schemas.microsoft.com/office/powerpoint/2010/main" val="278198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654654-65DB-4243-A2A2-09A5F9384070}"/>
              </a:ext>
            </a:extLst>
          </p:cNvPr>
          <p:cNvSpPr>
            <a:spLocks noGrp="1"/>
          </p:cNvSpPr>
          <p:nvPr>
            <p:ph type="title"/>
          </p:nvPr>
        </p:nvSpPr>
        <p:spPr/>
        <p:txBody>
          <a:bodyPr/>
          <a:lstStyle/>
          <a:p>
            <a:r>
              <a:rPr lang="en-IN" dirty="0"/>
              <a:t>First Steps to Scala</a:t>
            </a:r>
          </a:p>
        </p:txBody>
      </p:sp>
      <p:pic>
        <p:nvPicPr>
          <p:cNvPr id="6" name="Picture 5">
            <a:extLst>
              <a:ext uri="{FF2B5EF4-FFF2-40B4-BE49-F238E27FC236}">
                <a16:creationId xmlns:a16="http://schemas.microsoft.com/office/drawing/2014/main" id="{222E7698-AC54-43D7-B621-6AD0178D3CBA}"/>
              </a:ext>
            </a:extLst>
          </p:cNvPr>
          <p:cNvPicPr>
            <a:picLocks noChangeAspect="1"/>
          </p:cNvPicPr>
          <p:nvPr/>
        </p:nvPicPr>
        <p:blipFill rotWithShape="1">
          <a:blip r:embed="rId2"/>
          <a:srcRect t="4075" b="5555"/>
          <a:stretch/>
        </p:blipFill>
        <p:spPr>
          <a:xfrm>
            <a:off x="7776" y="1524000"/>
            <a:ext cx="9144000" cy="4648200"/>
          </a:xfrm>
          <a:prstGeom prst="rect">
            <a:avLst/>
          </a:prstGeom>
        </p:spPr>
      </p:pic>
      <p:cxnSp>
        <p:nvCxnSpPr>
          <p:cNvPr id="8" name="Straight Arrow Connector 7">
            <a:extLst>
              <a:ext uri="{FF2B5EF4-FFF2-40B4-BE49-F238E27FC236}">
                <a16:creationId xmlns:a16="http://schemas.microsoft.com/office/drawing/2014/main" id="{298D3891-0D4D-4F7C-8AB9-59BAE97F3866}"/>
              </a:ext>
            </a:extLst>
          </p:cNvPr>
          <p:cNvCxnSpPr/>
          <p:nvPr/>
        </p:nvCxnSpPr>
        <p:spPr>
          <a:xfrm>
            <a:off x="2971800" y="955675"/>
            <a:ext cx="1752600" cy="3311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353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654654-65DB-4243-A2A2-09A5F9384070}"/>
              </a:ext>
            </a:extLst>
          </p:cNvPr>
          <p:cNvSpPr>
            <a:spLocks noGrp="1"/>
          </p:cNvSpPr>
          <p:nvPr>
            <p:ph type="title"/>
          </p:nvPr>
        </p:nvSpPr>
        <p:spPr/>
        <p:txBody>
          <a:bodyPr/>
          <a:lstStyle/>
          <a:p>
            <a:r>
              <a:rPr lang="en-IN" dirty="0"/>
              <a:t>First Steps to Scala</a:t>
            </a:r>
          </a:p>
        </p:txBody>
      </p:sp>
      <p:pic>
        <p:nvPicPr>
          <p:cNvPr id="3" name="Picture 2">
            <a:extLst>
              <a:ext uri="{FF2B5EF4-FFF2-40B4-BE49-F238E27FC236}">
                <a16:creationId xmlns:a16="http://schemas.microsoft.com/office/drawing/2014/main" id="{765D2562-8EF7-4F49-A404-B7B1277FECF2}"/>
              </a:ext>
            </a:extLst>
          </p:cNvPr>
          <p:cNvPicPr>
            <a:picLocks noChangeAspect="1"/>
          </p:cNvPicPr>
          <p:nvPr/>
        </p:nvPicPr>
        <p:blipFill rotWithShape="1">
          <a:blip r:embed="rId2"/>
          <a:srcRect t="7185" b="5185"/>
          <a:stretch/>
        </p:blipFill>
        <p:spPr>
          <a:xfrm>
            <a:off x="-32657" y="1741228"/>
            <a:ext cx="9144000" cy="4507172"/>
          </a:xfrm>
          <a:prstGeom prst="rect">
            <a:avLst/>
          </a:prstGeom>
        </p:spPr>
      </p:pic>
      <p:sp>
        <p:nvSpPr>
          <p:cNvPr id="5" name="TextBox 4">
            <a:extLst>
              <a:ext uri="{FF2B5EF4-FFF2-40B4-BE49-F238E27FC236}">
                <a16:creationId xmlns:a16="http://schemas.microsoft.com/office/drawing/2014/main" id="{B2339FE1-C644-4894-885F-7BF79A9047D8}"/>
              </a:ext>
            </a:extLst>
          </p:cNvPr>
          <p:cNvSpPr txBox="1"/>
          <p:nvPr/>
        </p:nvSpPr>
        <p:spPr>
          <a:xfrm>
            <a:off x="2209800" y="1362269"/>
            <a:ext cx="3313728" cy="369332"/>
          </a:xfrm>
          <a:prstGeom prst="rect">
            <a:avLst/>
          </a:prstGeom>
          <a:noFill/>
        </p:spPr>
        <p:txBody>
          <a:bodyPr wrap="none" rtlCol="0">
            <a:spAutoFit/>
          </a:bodyPr>
          <a:lstStyle/>
          <a:p>
            <a:r>
              <a:rPr lang="en-IN" b="1" dirty="0"/>
              <a:t>Run cs-x86_64-pc-win32.exe</a:t>
            </a:r>
          </a:p>
        </p:txBody>
      </p:sp>
    </p:spTree>
    <p:extLst>
      <p:ext uri="{BB962C8B-B14F-4D97-AF65-F5344CB8AC3E}">
        <p14:creationId xmlns:p14="http://schemas.microsoft.com/office/powerpoint/2010/main" val="782485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143962184"/>
              </p:ext>
            </p:extLst>
          </p:nvPr>
        </p:nvGraphicFramePr>
        <p:xfrm>
          <a:off x="436593" y="1295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@RegisterExtension</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register extensions programmatically</a:t>
                      </a:r>
                      <a:r>
                        <a:rPr lang="en-US" b="0" dirty="0">
                          <a:effectLst/>
                          <a:latin typeface="inherit"/>
                        </a:rPr>
                        <a:t> via fields. Such fields are </a:t>
                      </a:r>
                      <a:r>
                        <a:rPr lang="en-US" b="0" i="1" dirty="0">
                          <a:effectLst/>
                          <a:latin typeface="inherit"/>
                        </a:rPr>
                        <a:t>inherited</a:t>
                      </a:r>
                      <a:r>
                        <a:rPr lang="en-US" b="0" dirty="0">
                          <a:effectLst/>
                          <a:latin typeface="inherit"/>
                        </a:rPr>
                        <a:t> unless they are </a:t>
                      </a:r>
                      <a:r>
                        <a:rPr lang="en-US" b="0" i="1" dirty="0">
                          <a:effectLst/>
                          <a:latin typeface="inherit"/>
                        </a:rPr>
                        <a:t>shadowed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@TempDir</a:t>
                      </a:r>
                    </a:p>
                  </a:txBody>
                  <a:tcPr/>
                </a:tc>
                <a:tc>
                  <a:txBody>
                    <a:bodyPr/>
                    <a:lstStyle/>
                    <a:p>
                      <a:pPr algn="l" rtl="0" fontAlgn="t"/>
                      <a:r>
                        <a:rPr lang="en-US" b="0" dirty="0">
                          <a:effectLst/>
                          <a:latin typeface="inherit"/>
                        </a:rPr>
                        <a:t>Used to supply a </a:t>
                      </a:r>
                      <a:r>
                        <a:rPr lang="en-US" sz="1800" b="0" kern="1200" dirty="0">
                          <a:solidFill>
                            <a:schemeClr val="dk1"/>
                          </a:solidFill>
                          <a:effectLst/>
                          <a:latin typeface="inherit"/>
                          <a:ea typeface="+mn-ea"/>
                          <a:cs typeface="+mn-cs"/>
                        </a:rPr>
                        <a:t>temporary directory</a:t>
                      </a:r>
                      <a:r>
                        <a:rPr lang="en-US" b="0" dirty="0">
                          <a:effectLst/>
                          <a:latin typeface="inherit"/>
                        </a:rPr>
                        <a:t> via field injection or parameter injection in a lifecycle method or test method; located in the org.junit.jupiter.api.io package.</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@RegisterExtension</a:t>
                      </a:r>
                    </a:p>
                  </a:txBody>
                  <a:tcPr/>
                </a:tc>
                <a:tc>
                  <a:txBody>
                    <a:bodyPr/>
                    <a:lstStyle/>
                    <a:p>
                      <a:pPr algn="l" rtl="0" fontAlgn="t"/>
                      <a:r>
                        <a:rPr lang="en-US" b="0" dirty="0">
                          <a:effectLst/>
                          <a:latin typeface="inherit"/>
                        </a:rPr>
                        <a:t>Used to </a:t>
                      </a:r>
                      <a:r>
                        <a:rPr lang="en-US" b="0" u="none" dirty="0">
                          <a:solidFill>
                            <a:schemeClr val="tx1"/>
                          </a:solidFill>
                          <a:effectLst/>
                          <a:latin typeface="inherit"/>
                        </a:rPr>
                        <a:t>register extensions programmatically</a:t>
                      </a:r>
                      <a:r>
                        <a:rPr lang="en-US" b="0" dirty="0">
                          <a:effectLst/>
                          <a:latin typeface="inherit"/>
                        </a:rPr>
                        <a:t> via fields. Such fields are </a:t>
                      </a:r>
                      <a:r>
                        <a:rPr lang="en-US" b="0" i="1" dirty="0">
                          <a:effectLst/>
                          <a:latin typeface="inherit"/>
                        </a:rPr>
                        <a:t>inherited</a:t>
                      </a:r>
                      <a:r>
                        <a:rPr lang="en-US" b="0" dirty="0">
                          <a:effectLst/>
                          <a:latin typeface="inherit"/>
                        </a:rPr>
                        <a:t> unless they are </a:t>
                      </a:r>
                      <a:r>
                        <a:rPr lang="en-US" b="0" i="1" dirty="0">
                          <a:effectLst/>
                          <a:latin typeface="inherit"/>
                        </a:rPr>
                        <a:t>shadowed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23516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654654-65DB-4243-A2A2-09A5F9384070}"/>
              </a:ext>
            </a:extLst>
          </p:cNvPr>
          <p:cNvSpPr>
            <a:spLocks noGrp="1"/>
          </p:cNvSpPr>
          <p:nvPr>
            <p:ph type="title"/>
          </p:nvPr>
        </p:nvSpPr>
        <p:spPr/>
        <p:txBody>
          <a:bodyPr/>
          <a:lstStyle/>
          <a:p>
            <a:r>
              <a:rPr lang="en-IN" dirty="0"/>
              <a:t>First Steps to Scala</a:t>
            </a:r>
          </a:p>
        </p:txBody>
      </p:sp>
      <p:sp>
        <p:nvSpPr>
          <p:cNvPr id="5" name="TextBox 4">
            <a:extLst>
              <a:ext uri="{FF2B5EF4-FFF2-40B4-BE49-F238E27FC236}">
                <a16:creationId xmlns:a16="http://schemas.microsoft.com/office/drawing/2014/main" id="{B2339FE1-C644-4894-885F-7BF79A9047D8}"/>
              </a:ext>
            </a:extLst>
          </p:cNvPr>
          <p:cNvSpPr txBox="1"/>
          <p:nvPr/>
        </p:nvSpPr>
        <p:spPr>
          <a:xfrm>
            <a:off x="2209800" y="1362269"/>
            <a:ext cx="3313728" cy="369332"/>
          </a:xfrm>
          <a:prstGeom prst="rect">
            <a:avLst/>
          </a:prstGeom>
          <a:noFill/>
        </p:spPr>
        <p:txBody>
          <a:bodyPr wrap="none" rtlCol="0">
            <a:spAutoFit/>
          </a:bodyPr>
          <a:lstStyle/>
          <a:p>
            <a:r>
              <a:rPr lang="en-IN" b="1" dirty="0"/>
              <a:t>Run cs-x86_64-pc-win32.exe</a:t>
            </a:r>
          </a:p>
        </p:txBody>
      </p:sp>
      <p:pic>
        <p:nvPicPr>
          <p:cNvPr id="6" name="Picture 5">
            <a:extLst>
              <a:ext uri="{FF2B5EF4-FFF2-40B4-BE49-F238E27FC236}">
                <a16:creationId xmlns:a16="http://schemas.microsoft.com/office/drawing/2014/main" id="{F049C5B6-C536-4537-9F75-9B670BD5909F}"/>
              </a:ext>
            </a:extLst>
          </p:cNvPr>
          <p:cNvPicPr>
            <a:picLocks noChangeAspect="1"/>
          </p:cNvPicPr>
          <p:nvPr/>
        </p:nvPicPr>
        <p:blipFill rotWithShape="1">
          <a:blip r:embed="rId2"/>
          <a:srcRect b="6863"/>
          <a:stretch/>
        </p:blipFill>
        <p:spPr>
          <a:xfrm>
            <a:off x="20216" y="1686508"/>
            <a:ext cx="9144000" cy="4790492"/>
          </a:xfrm>
          <a:prstGeom prst="rect">
            <a:avLst/>
          </a:prstGeom>
        </p:spPr>
      </p:pic>
    </p:spTree>
    <p:extLst>
      <p:ext uri="{BB962C8B-B14F-4D97-AF65-F5344CB8AC3E}">
        <p14:creationId xmlns:p14="http://schemas.microsoft.com/office/powerpoint/2010/main" val="25739636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57F5D2-0740-419A-A9F4-890CDDF274BA}"/>
              </a:ext>
            </a:extLst>
          </p:cNvPr>
          <p:cNvSpPr>
            <a:spLocks noGrp="1"/>
          </p:cNvSpPr>
          <p:nvPr>
            <p:ph sz="quarter" idx="12"/>
          </p:nvPr>
        </p:nvSpPr>
        <p:spPr/>
        <p:txBody>
          <a:bodyPr/>
          <a:lstStyle/>
          <a:p>
            <a:r>
              <a:rPr lang="en-IN" dirty="0"/>
              <a:t>Go to </a:t>
            </a:r>
            <a:r>
              <a:rPr lang="en-IN" dirty="0" err="1"/>
              <a:t>cmd</a:t>
            </a:r>
            <a:endParaRPr lang="en-IN" dirty="0"/>
          </a:p>
          <a:p>
            <a:r>
              <a:rPr lang="en-IN" dirty="0"/>
              <a:t>cs install scala3-compiler</a:t>
            </a:r>
          </a:p>
          <a:p>
            <a:r>
              <a:rPr lang="en-IN" dirty="0"/>
              <a:t>cs install scala3</a:t>
            </a:r>
          </a:p>
        </p:txBody>
      </p:sp>
      <p:sp>
        <p:nvSpPr>
          <p:cNvPr id="4" name="Title 3">
            <a:extLst>
              <a:ext uri="{FF2B5EF4-FFF2-40B4-BE49-F238E27FC236}">
                <a16:creationId xmlns:a16="http://schemas.microsoft.com/office/drawing/2014/main" id="{84654654-65DB-4243-A2A2-09A5F9384070}"/>
              </a:ext>
            </a:extLst>
          </p:cNvPr>
          <p:cNvSpPr>
            <a:spLocks noGrp="1"/>
          </p:cNvSpPr>
          <p:nvPr>
            <p:ph type="title"/>
          </p:nvPr>
        </p:nvSpPr>
        <p:spPr/>
        <p:txBody>
          <a:bodyPr/>
          <a:lstStyle/>
          <a:p>
            <a:r>
              <a:rPr lang="en-IN" dirty="0"/>
              <a:t>First Steps to Scala</a:t>
            </a:r>
          </a:p>
        </p:txBody>
      </p:sp>
    </p:spTree>
    <p:extLst>
      <p:ext uri="{BB962C8B-B14F-4D97-AF65-F5344CB8AC3E}">
        <p14:creationId xmlns:p14="http://schemas.microsoft.com/office/powerpoint/2010/main" val="3437101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654654-65DB-4243-A2A2-09A5F9384070}"/>
              </a:ext>
            </a:extLst>
          </p:cNvPr>
          <p:cNvSpPr>
            <a:spLocks noGrp="1"/>
          </p:cNvSpPr>
          <p:nvPr>
            <p:ph type="title"/>
          </p:nvPr>
        </p:nvSpPr>
        <p:spPr/>
        <p:txBody>
          <a:bodyPr/>
          <a:lstStyle/>
          <a:p>
            <a:r>
              <a:rPr lang="en-IN" dirty="0"/>
              <a:t>First Steps to Scala</a:t>
            </a:r>
          </a:p>
        </p:txBody>
      </p:sp>
      <p:pic>
        <p:nvPicPr>
          <p:cNvPr id="9" name="Picture 8">
            <a:extLst>
              <a:ext uri="{FF2B5EF4-FFF2-40B4-BE49-F238E27FC236}">
                <a16:creationId xmlns:a16="http://schemas.microsoft.com/office/drawing/2014/main" id="{E74BCDB6-0D85-49DA-80F9-EB4E1D0E1F0F}"/>
              </a:ext>
            </a:extLst>
          </p:cNvPr>
          <p:cNvPicPr>
            <a:picLocks noChangeAspect="1"/>
          </p:cNvPicPr>
          <p:nvPr/>
        </p:nvPicPr>
        <p:blipFill rotWithShape="1">
          <a:blip r:embed="rId2"/>
          <a:srcRect b="57037"/>
          <a:stretch/>
        </p:blipFill>
        <p:spPr>
          <a:xfrm>
            <a:off x="9331" y="1219200"/>
            <a:ext cx="9144000" cy="2209800"/>
          </a:xfrm>
          <a:prstGeom prst="rect">
            <a:avLst/>
          </a:prstGeom>
        </p:spPr>
      </p:pic>
      <p:sp>
        <p:nvSpPr>
          <p:cNvPr id="10" name="TextBox 9">
            <a:extLst>
              <a:ext uri="{FF2B5EF4-FFF2-40B4-BE49-F238E27FC236}">
                <a16:creationId xmlns:a16="http://schemas.microsoft.com/office/drawing/2014/main" id="{3B11988F-C6C4-487C-B8B8-2641A8795CFF}"/>
              </a:ext>
            </a:extLst>
          </p:cNvPr>
          <p:cNvSpPr txBox="1"/>
          <p:nvPr/>
        </p:nvSpPr>
        <p:spPr>
          <a:xfrm>
            <a:off x="1143000" y="3692525"/>
            <a:ext cx="5943600" cy="369332"/>
          </a:xfrm>
          <a:prstGeom prst="rect">
            <a:avLst/>
          </a:prstGeom>
          <a:noFill/>
        </p:spPr>
        <p:txBody>
          <a:bodyPr wrap="square" rtlCol="0">
            <a:spAutoFit/>
          </a:bodyPr>
          <a:lstStyle/>
          <a:p>
            <a:r>
              <a:rPr lang="en-IN" dirty="0"/>
              <a:t>To quit type :quit</a:t>
            </a:r>
          </a:p>
        </p:txBody>
      </p:sp>
      <p:pic>
        <p:nvPicPr>
          <p:cNvPr id="12" name="Picture 11">
            <a:extLst>
              <a:ext uri="{FF2B5EF4-FFF2-40B4-BE49-F238E27FC236}">
                <a16:creationId xmlns:a16="http://schemas.microsoft.com/office/drawing/2014/main" id="{075290AF-8CB2-4633-BDA9-11F9205E111D}"/>
              </a:ext>
            </a:extLst>
          </p:cNvPr>
          <p:cNvPicPr>
            <a:picLocks noChangeAspect="1"/>
          </p:cNvPicPr>
          <p:nvPr/>
        </p:nvPicPr>
        <p:blipFill rotWithShape="1">
          <a:blip r:embed="rId3"/>
          <a:srcRect b="67778"/>
          <a:stretch/>
        </p:blipFill>
        <p:spPr>
          <a:xfrm>
            <a:off x="-8335" y="4690188"/>
            <a:ext cx="9144000" cy="1657350"/>
          </a:xfrm>
          <a:prstGeom prst="rect">
            <a:avLst/>
          </a:prstGeom>
        </p:spPr>
      </p:pic>
    </p:spTree>
    <p:extLst>
      <p:ext uri="{BB962C8B-B14F-4D97-AF65-F5344CB8AC3E}">
        <p14:creationId xmlns:p14="http://schemas.microsoft.com/office/powerpoint/2010/main" val="30769778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73F31-B292-4471-A494-0EB85E13FA05}"/>
              </a:ext>
            </a:extLst>
          </p:cNvPr>
          <p:cNvSpPr>
            <a:spLocks noGrp="1"/>
          </p:cNvSpPr>
          <p:nvPr>
            <p:ph type="title"/>
          </p:nvPr>
        </p:nvSpPr>
        <p:spPr/>
        <p:txBody>
          <a:bodyPr/>
          <a:lstStyle/>
          <a:p>
            <a:r>
              <a:rPr lang="en-IN" dirty="0"/>
              <a:t>First Steps in Scala</a:t>
            </a:r>
          </a:p>
        </p:txBody>
      </p:sp>
      <p:pic>
        <p:nvPicPr>
          <p:cNvPr id="4" name="Picture 3">
            <a:extLst>
              <a:ext uri="{FF2B5EF4-FFF2-40B4-BE49-F238E27FC236}">
                <a16:creationId xmlns:a16="http://schemas.microsoft.com/office/drawing/2014/main" id="{347ECD2C-9276-4A8C-9A0E-D8ABB545731B}"/>
              </a:ext>
            </a:extLst>
          </p:cNvPr>
          <p:cNvPicPr>
            <a:picLocks noChangeAspect="1"/>
          </p:cNvPicPr>
          <p:nvPr/>
        </p:nvPicPr>
        <p:blipFill rotWithShape="1">
          <a:blip r:embed="rId2"/>
          <a:srcRect t="4074" b="12963"/>
          <a:stretch/>
        </p:blipFill>
        <p:spPr>
          <a:xfrm>
            <a:off x="0" y="1676400"/>
            <a:ext cx="9144000" cy="4267200"/>
          </a:xfrm>
          <a:prstGeom prst="rect">
            <a:avLst/>
          </a:prstGeom>
        </p:spPr>
      </p:pic>
      <p:cxnSp>
        <p:nvCxnSpPr>
          <p:cNvPr id="6" name="Straight Arrow Connector 5">
            <a:extLst>
              <a:ext uri="{FF2B5EF4-FFF2-40B4-BE49-F238E27FC236}">
                <a16:creationId xmlns:a16="http://schemas.microsoft.com/office/drawing/2014/main" id="{B9B7A7F1-5CD1-47A3-B606-3A5C9BFDF852}"/>
              </a:ext>
            </a:extLst>
          </p:cNvPr>
          <p:cNvCxnSpPr/>
          <p:nvPr/>
        </p:nvCxnSpPr>
        <p:spPr>
          <a:xfrm flipH="1">
            <a:off x="1981200" y="914400"/>
            <a:ext cx="9144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7075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73F31-B292-4471-A494-0EB85E13FA05}"/>
              </a:ext>
            </a:extLst>
          </p:cNvPr>
          <p:cNvSpPr>
            <a:spLocks noGrp="1"/>
          </p:cNvSpPr>
          <p:nvPr>
            <p:ph type="title"/>
          </p:nvPr>
        </p:nvSpPr>
        <p:spPr/>
        <p:txBody>
          <a:bodyPr/>
          <a:lstStyle/>
          <a:p>
            <a:r>
              <a:rPr lang="en-IN" dirty="0"/>
              <a:t>First Steps in Scala</a:t>
            </a:r>
          </a:p>
        </p:txBody>
      </p:sp>
      <p:pic>
        <p:nvPicPr>
          <p:cNvPr id="8" name="Picture 7">
            <a:extLst>
              <a:ext uri="{FF2B5EF4-FFF2-40B4-BE49-F238E27FC236}">
                <a16:creationId xmlns:a16="http://schemas.microsoft.com/office/drawing/2014/main" id="{4F73C9A3-BEA4-4CFA-851A-2955ABB08A55}"/>
              </a:ext>
            </a:extLst>
          </p:cNvPr>
          <p:cNvPicPr>
            <a:picLocks noChangeAspect="1"/>
          </p:cNvPicPr>
          <p:nvPr/>
        </p:nvPicPr>
        <p:blipFill rotWithShape="1">
          <a:blip r:embed="rId2"/>
          <a:srcRect r="2500" b="5185"/>
          <a:stretch/>
        </p:blipFill>
        <p:spPr>
          <a:xfrm>
            <a:off x="105965" y="1295400"/>
            <a:ext cx="8915400" cy="4876800"/>
          </a:xfrm>
          <a:prstGeom prst="rect">
            <a:avLst/>
          </a:prstGeom>
        </p:spPr>
      </p:pic>
    </p:spTree>
    <p:extLst>
      <p:ext uri="{BB962C8B-B14F-4D97-AF65-F5344CB8AC3E}">
        <p14:creationId xmlns:p14="http://schemas.microsoft.com/office/powerpoint/2010/main" val="13191284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73F31-B292-4471-A494-0EB85E13FA05}"/>
              </a:ext>
            </a:extLst>
          </p:cNvPr>
          <p:cNvSpPr>
            <a:spLocks noGrp="1"/>
          </p:cNvSpPr>
          <p:nvPr>
            <p:ph type="title"/>
          </p:nvPr>
        </p:nvSpPr>
        <p:spPr/>
        <p:txBody>
          <a:bodyPr/>
          <a:lstStyle/>
          <a:p>
            <a:r>
              <a:rPr lang="en-IN" dirty="0"/>
              <a:t>First Steps in Scala</a:t>
            </a:r>
          </a:p>
        </p:txBody>
      </p:sp>
      <p:pic>
        <p:nvPicPr>
          <p:cNvPr id="4" name="Picture 3">
            <a:extLst>
              <a:ext uri="{FF2B5EF4-FFF2-40B4-BE49-F238E27FC236}">
                <a16:creationId xmlns:a16="http://schemas.microsoft.com/office/drawing/2014/main" id="{F79925E0-A335-4756-9B52-6C2FCDD8E807}"/>
              </a:ext>
            </a:extLst>
          </p:cNvPr>
          <p:cNvPicPr>
            <a:picLocks noChangeAspect="1"/>
          </p:cNvPicPr>
          <p:nvPr/>
        </p:nvPicPr>
        <p:blipFill rotWithShape="1">
          <a:blip r:embed="rId2"/>
          <a:srcRect b="61482"/>
          <a:stretch/>
        </p:blipFill>
        <p:spPr>
          <a:xfrm>
            <a:off x="0" y="1447800"/>
            <a:ext cx="9144000" cy="1981200"/>
          </a:xfrm>
          <a:prstGeom prst="rect">
            <a:avLst/>
          </a:prstGeom>
        </p:spPr>
      </p:pic>
    </p:spTree>
    <p:extLst>
      <p:ext uri="{BB962C8B-B14F-4D97-AF65-F5344CB8AC3E}">
        <p14:creationId xmlns:p14="http://schemas.microsoft.com/office/powerpoint/2010/main" val="37479528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35FCA46-528D-4453-A5DD-35F4FFB2E6F6}"/>
              </a:ext>
            </a:extLst>
          </p:cNvPr>
          <p:cNvSpPr>
            <a:spLocks noGrp="1"/>
          </p:cNvSpPr>
          <p:nvPr>
            <p:ph sz="quarter" idx="12"/>
          </p:nvPr>
        </p:nvSpPr>
        <p:spPr>
          <a:xfrm>
            <a:off x="457201" y="1219200"/>
            <a:ext cx="8228012" cy="5638799"/>
          </a:xfrm>
        </p:spPr>
        <p:txBody>
          <a:bodyPr>
            <a:noAutofit/>
          </a:bodyPr>
          <a:lstStyle/>
          <a:p>
            <a:r>
              <a:rPr lang="en-US" sz="1800" dirty="0"/>
              <a:t>Developers describe Apache Maven as "Apache build manager for Java projects".</a:t>
            </a:r>
          </a:p>
          <a:p>
            <a:r>
              <a:rPr lang="en-US" sz="1800" dirty="0"/>
              <a:t>Maven allows a project to build using its project object model (POM) and a set of plugins that are shared by all projects using Maven, providing a uniform build system. </a:t>
            </a:r>
          </a:p>
          <a:p>
            <a:r>
              <a:rPr lang="en-US" sz="1800" dirty="0"/>
              <a:t>On the other hand, SBT is detailed as "An open-source build tool for Scala and Java projects".  It is similar to Java's Maven and Ant. </a:t>
            </a:r>
          </a:p>
          <a:p>
            <a:r>
              <a:rPr lang="en-US" sz="1800" dirty="0"/>
              <a:t>Its main features are: </a:t>
            </a:r>
          </a:p>
          <a:p>
            <a:pPr lvl="1"/>
            <a:r>
              <a:rPr lang="en-US" sz="1600" dirty="0"/>
              <a:t>Native support for compiling Scala code and integrating with many Scala test frameworks.</a:t>
            </a:r>
          </a:p>
          <a:p>
            <a:pPr lvl="1"/>
            <a:r>
              <a:rPr lang="en-US" sz="1600" dirty="0"/>
              <a:t>Apache Maven and SBT belong to "Java Build Tools" category of the tech stack.</a:t>
            </a:r>
          </a:p>
          <a:p>
            <a:r>
              <a:rPr lang="en-US" sz="1800" dirty="0"/>
              <a:t>Apache Maven is an open source tool with 1.74K GitHub stars and 1.28K GitHub forks. Here's a link to Apache Maven's open source repository on GitHub.</a:t>
            </a:r>
          </a:p>
          <a:p>
            <a:r>
              <a:rPr lang="en-US" sz="1800" dirty="0"/>
              <a:t>According to the </a:t>
            </a:r>
            <a:r>
              <a:rPr lang="en-US" sz="1800" dirty="0" err="1"/>
              <a:t>StackShare</a:t>
            </a:r>
            <a:r>
              <a:rPr lang="en-US" sz="1800" dirty="0"/>
              <a:t> community, Apache Maven has a broader approval, being mentioned in 305 company stacks &amp; 142 developers stacks; compared to SBT, which is listed in 19 company stacks and 7 developer stacks.</a:t>
            </a:r>
          </a:p>
          <a:p>
            <a:endParaRPr lang="en-IN" sz="1800" dirty="0"/>
          </a:p>
        </p:txBody>
      </p:sp>
      <p:sp>
        <p:nvSpPr>
          <p:cNvPr id="3" name="Title 2">
            <a:extLst>
              <a:ext uri="{FF2B5EF4-FFF2-40B4-BE49-F238E27FC236}">
                <a16:creationId xmlns:a16="http://schemas.microsoft.com/office/drawing/2014/main" id="{34381C3C-1034-4778-A39F-6A5DB232019B}"/>
              </a:ext>
            </a:extLst>
          </p:cNvPr>
          <p:cNvSpPr>
            <a:spLocks noGrp="1"/>
          </p:cNvSpPr>
          <p:nvPr>
            <p:ph type="title"/>
          </p:nvPr>
        </p:nvSpPr>
        <p:spPr/>
        <p:txBody>
          <a:bodyPr/>
          <a:lstStyle/>
          <a:p>
            <a:r>
              <a:rPr lang="en-US" dirty="0"/>
              <a:t>Apache Maven vs SBT: What are the differences?</a:t>
            </a:r>
            <a:endParaRPr lang="en-IN" dirty="0"/>
          </a:p>
        </p:txBody>
      </p:sp>
    </p:spTree>
    <p:extLst>
      <p:ext uri="{BB962C8B-B14F-4D97-AF65-F5344CB8AC3E}">
        <p14:creationId xmlns:p14="http://schemas.microsoft.com/office/powerpoint/2010/main" val="42551794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2CE55B-CED8-4687-B2C0-311A480105A4}"/>
              </a:ext>
            </a:extLst>
          </p:cNvPr>
          <p:cNvSpPr>
            <a:spLocks noGrp="1"/>
          </p:cNvSpPr>
          <p:nvPr>
            <p:ph sz="quarter" idx="12"/>
          </p:nvPr>
        </p:nvSpPr>
        <p:spPr>
          <a:xfrm>
            <a:off x="457201" y="1381125"/>
            <a:ext cx="8228012" cy="1438275"/>
          </a:xfrm>
        </p:spPr>
        <p:txBody>
          <a:bodyPr/>
          <a:lstStyle/>
          <a:p>
            <a:r>
              <a:rPr lang="en-IN" dirty="0"/>
              <a:t>sbt –version</a:t>
            </a:r>
          </a:p>
          <a:p>
            <a:r>
              <a:rPr lang="en-US" dirty="0" err="1"/>
              <a:t>sbt</a:t>
            </a:r>
            <a:r>
              <a:rPr lang="en-US" dirty="0"/>
              <a:t> new </a:t>
            </a:r>
            <a:r>
              <a:rPr lang="en-US" dirty="0" err="1"/>
              <a:t>sbt</a:t>
            </a:r>
            <a:r>
              <a:rPr lang="en-US" dirty="0"/>
              <a:t>/scala-seed.g8</a:t>
            </a:r>
          </a:p>
          <a:p>
            <a:endParaRPr lang="en-IN" dirty="0"/>
          </a:p>
        </p:txBody>
      </p:sp>
      <p:sp>
        <p:nvSpPr>
          <p:cNvPr id="3" name="Title 2">
            <a:extLst>
              <a:ext uri="{FF2B5EF4-FFF2-40B4-BE49-F238E27FC236}">
                <a16:creationId xmlns:a16="http://schemas.microsoft.com/office/drawing/2014/main" id="{AD3031D7-A2B0-478B-AF38-22D700B57C29}"/>
              </a:ext>
            </a:extLst>
          </p:cNvPr>
          <p:cNvSpPr>
            <a:spLocks noGrp="1"/>
          </p:cNvSpPr>
          <p:nvPr>
            <p:ph type="title"/>
          </p:nvPr>
        </p:nvSpPr>
        <p:spPr/>
        <p:txBody>
          <a:bodyPr/>
          <a:lstStyle/>
          <a:p>
            <a:r>
              <a:rPr lang="en-IN" dirty="0"/>
              <a:t>Create Scala project</a:t>
            </a:r>
          </a:p>
        </p:txBody>
      </p:sp>
      <p:pic>
        <p:nvPicPr>
          <p:cNvPr id="5" name="Picture 4">
            <a:extLst>
              <a:ext uri="{FF2B5EF4-FFF2-40B4-BE49-F238E27FC236}">
                <a16:creationId xmlns:a16="http://schemas.microsoft.com/office/drawing/2014/main" id="{898161C0-E0E9-48E4-A591-46E59530B0D9}"/>
              </a:ext>
            </a:extLst>
          </p:cNvPr>
          <p:cNvPicPr>
            <a:picLocks noChangeAspect="1"/>
          </p:cNvPicPr>
          <p:nvPr/>
        </p:nvPicPr>
        <p:blipFill rotWithShape="1">
          <a:blip r:embed="rId2"/>
          <a:srcRect l="12500" t="10185" b="24815"/>
          <a:stretch/>
        </p:blipFill>
        <p:spPr>
          <a:xfrm>
            <a:off x="457201" y="2524124"/>
            <a:ext cx="8001000" cy="3343276"/>
          </a:xfrm>
          <a:prstGeom prst="rect">
            <a:avLst/>
          </a:prstGeom>
        </p:spPr>
      </p:pic>
    </p:spTree>
    <p:extLst>
      <p:ext uri="{BB962C8B-B14F-4D97-AF65-F5344CB8AC3E}">
        <p14:creationId xmlns:p14="http://schemas.microsoft.com/office/powerpoint/2010/main" val="13124367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2CE55B-CED8-4687-B2C0-311A480105A4}"/>
              </a:ext>
            </a:extLst>
          </p:cNvPr>
          <p:cNvSpPr>
            <a:spLocks noGrp="1"/>
          </p:cNvSpPr>
          <p:nvPr>
            <p:ph sz="quarter" idx="12"/>
          </p:nvPr>
        </p:nvSpPr>
        <p:spPr>
          <a:xfrm>
            <a:off x="457201" y="1381125"/>
            <a:ext cx="8228012" cy="1438275"/>
          </a:xfrm>
        </p:spPr>
        <p:txBody>
          <a:bodyPr>
            <a:normAutofit fontScale="77500" lnSpcReduction="20000"/>
          </a:bodyPr>
          <a:lstStyle/>
          <a:p>
            <a:r>
              <a:rPr lang="en-IN" dirty="0"/>
              <a:t>cd project folder</a:t>
            </a:r>
          </a:p>
          <a:p>
            <a:r>
              <a:rPr lang="en-IN" dirty="0"/>
              <a:t>sbt</a:t>
            </a:r>
          </a:p>
          <a:p>
            <a:r>
              <a:rPr lang="en-IN" dirty="0"/>
              <a:t>run</a:t>
            </a:r>
          </a:p>
          <a:p>
            <a:r>
              <a:rPr lang="en-IN" dirty="0"/>
              <a:t>exit</a:t>
            </a:r>
          </a:p>
          <a:p>
            <a:endParaRPr lang="en-IN" dirty="0"/>
          </a:p>
          <a:p>
            <a:endParaRPr lang="en-US" dirty="0"/>
          </a:p>
          <a:p>
            <a:endParaRPr lang="en-IN" dirty="0"/>
          </a:p>
        </p:txBody>
      </p:sp>
      <p:sp>
        <p:nvSpPr>
          <p:cNvPr id="3" name="Title 2">
            <a:extLst>
              <a:ext uri="{FF2B5EF4-FFF2-40B4-BE49-F238E27FC236}">
                <a16:creationId xmlns:a16="http://schemas.microsoft.com/office/drawing/2014/main" id="{AD3031D7-A2B0-478B-AF38-22D700B57C29}"/>
              </a:ext>
            </a:extLst>
          </p:cNvPr>
          <p:cNvSpPr>
            <a:spLocks noGrp="1"/>
          </p:cNvSpPr>
          <p:nvPr>
            <p:ph type="title"/>
          </p:nvPr>
        </p:nvSpPr>
        <p:spPr/>
        <p:txBody>
          <a:bodyPr/>
          <a:lstStyle/>
          <a:p>
            <a:r>
              <a:rPr lang="en-IN" dirty="0"/>
              <a:t>Create Scala project</a:t>
            </a:r>
          </a:p>
        </p:txBody>
      </p:sp>
      <p:pic>
        <p:nvPicPr>
          <p:cNvPr id="6" name="Picture 5">
            <a:extLst>
              <a:ext uri="{FF2B5EF4-FFF2-40B4-BE49-F238E27FC236}">
                <a16:creationId xmlns:a16="http://schemas.microsoft.com/office/drawing/2014/main" id="{2D570915-C8F1-4C8F-9538-AFEB725D8ED4}"/>
              </a:ext>
            </a:extLst>
          </p:cNvPr>
          <p:cNvPicPr>
            <a:picLocks noChangeAspect="1"/>
          </p:cNvPicPr>
          <p:nvPr/>
        </p:nvPicPr>
        <p:blipFill rotWithShape="1">
          <a:blip r:embed="rId2"/>
          <a:srcRect l="11667" t="10185" b="36667"/>
          <a:stretch/>
        </p:blipFill>
        <p:spPr>
          <a:xfrm>
            <a:off x="479696" y="3429000"/>
            <a:ext cx="8077200" cy="2733676"/>
          </a:xfrm>
          <a:prstGeom prst="rect">
            <a:avLst/>
          </a:prstGeom>
        </p:spPr>
      </p:pic>
    </p:spTree>
    <p:extLst>
      <p:ext uri="{BB962C8B-B14F-4D97-AF65-F5344CB8AC3E}">
        <p14:creationId xmlns:p14="http://schemas.microsoft.com/office/powerpoint/2010/main" val="24634478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2CE55B-CED8-4687-B2C0-311A480105A4}"/>
              </a:ext>
            </a:extLst>
          </p:cNvPr>
          <p:cNvSpPr>
            <a:spLocks noGrp="1"/>
          </p:cNvSpPr>
          <p:nvPr>
            <p:ph sz="quarter" idx="12"/>
          </p:nvPr>
        </p:nvSpPr>
        <p:spPr>
          <a:xfrm>
            <a:off x="457201" y="1381125"/>
            <a:ext cx="8228012" cy="4943475"/>
          </a:xfrm>
        </p:spPr>
        <p:txBody>
          <a:bodyPr>
            <a:normAutofit fontScale="92500" lnSpcReduction="20000"/>
          </a:bodyPr>
          <a:lstStyle/>
          <a:p>
            <a:r>
              <a:rPr lang="en-IN" dirty="0"/>
              <a:t>Go to .sbt folder</a:t>
            </a:r>
          </a:p>
          <a:p>
            <a:r>
              <a:rPr lang="en-IN" dirty="0"/>
              <a:t>Go to version folder</a:t>
            </a:r>
          </a:p>
          <a:p>
            <a:r>
              <a:rPr lang="en-IN" dirty="0"/>
              <a:t>Create plugins folder</a:t>
            </a:r>
          </a:p>
          <a:p>
            <a:r>
              <a:rPr lang="en-IN" dirty="0"/>
              <a:t>Inside plugins folder, create </a:t>
            </a:r>
            <a:r>
              <a:rPr lang="en-IN" dirty="0" err="1"/>
              <a:t>plugins.sbt</a:t>
            </a:r>
            <a:endParaRPr lang="en-IN" dirty="0"/>
          </a:p>
          <a:p>
            <a:r>
              <a:rPr lang="en-IN" dirty="0"/>
              <a:t>Type the following</a:t>
            </a:r>
          </a:p>
          <a:p>
            <a:r>
              <a:rPr lang="en-IN" dirty="0" err="1"/>
              <a:t>addSbtPlugin</a:t>
            </a:r>
            <a:r>
              <a:rPr lang="en-IN" dirty="0"/>
              <a:t>("</a:t>
            </a:r>
            <a:r>
              <a:rPr lang="en-IN" dirty="0" err="1"/>
              <a:t>com.typesafe.sbteclipse</a:t>
            </a:r>
            <a:r>
              <a:rPr lang="en-IN" dirty="0"/>
              <a:t>" % "</a:t>
            </a:r>
            <a:r>
              <a:rPr lang="en-IN" dirty="0" err="1"/>
              <a:t>sbteclipse</a:t>
            </a:r>
            <a:r>
              <a:rPr lang="en-IN" dirty="0"/>
              <a:t>-plugin" % "5.2.4")</a:t>
            </a:r>
          </a:p>
          <a:p>
            <a:r>
              <a:rPr lang="en-IN" dirty="0"/>
              <a:t>cd project folder</a:t>
            </a:r>
          </a:p>
          <a:p>
            <a:r>
              <a:rPr lang="en-IN" dirty="0"/>
              <a:t>sbt</a:t>
            </a:r>
          </a:p>
          <a:p>
            <a:r>
              <a:rPr lang="en-IN" dirty="0"/>
              <a:t>eclipse</a:t>
            </a:r>
          </a:p>
          <a:p>
            <a:r>
              <a:rPr lang="en-IN" dirty="0"/>
              <a:t>exit</a:t>
            </a:r>
          </a:p>
          <a:p>
            <a:endParaRPr lang="en-US" dirty="0"/>
          </a:p>
          <a:p>
            <a:endParaRPr lang="en-IN" dirty="0"/>
          </a:p>
        </p:txBody>
      </p:sp>
      <p:sp>
        <p:nvSpPr>
          <p:cNvPr id="3" name="Title 2">
            <a:extLst>
              <a:ext uri="{FF2B5EF4-FFF2-40B4-BE49-F238E27FC236}">
                <a16:creationId xmlns:a16="http://schemas.microsoft.com/office/drawing/2014/main" id="{AD3031D7-A2B0-478B-AF38-22D700B57C29}"/>
              </a:ext>
            </a:extLst>
          </p:cNvPr>
          <p:cNvSpPr>
            <a:spLocks noGrp="1"/>
          </p:cNvSpPr>
          <p:nvPr>
            <p:ph type="title"/>
          </p:nvPr>
        </p:nvSpPr>
        <p:spPr/>
        <p:txBody>
          <a:bodyPr/>
          <a:lstStyle/>
          <a:p>
            <a:r>
              <a:rPr lang="en-IN" dirty="0"/>
              <a:t>Create Scala Eclipse project</a:t>
            </a:r>
          </a:p>
        </p:txBody>
      </p:sp>
    </p:spTree>
    <p:extLst>
      <p:ext uri="{BB962C8B-B14F-4D97-AF65-F5344CB8AC3E}">
        <p14:creationId xmlns:p14="http://schemas.microsoft.com/office/powerpoint/2010/main" val="1861909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Assertions</a:t>
            </a:r>
          </a:p>
        </p:txBody>
      </p:sp>
      <p:pic>
        <p:nvPicPr>
          <p:cNvPr id="6" name="Picture 5"/>
          <p:cNvPicPr>
            <a:picLocks noChangeAspect="1"/>
          </p:cNvPicPr>
          <p:nvPr/>
        </p:nvPicPr>
        <p:blipFill>
          <a:blip r:embed="rId2"/>
          <a:stretch>
            <a:fillRect/>
          </a:stretch>
        </p:blipFill>
        <p:spPr>
          <a:xfrm>
            <a:off x="228600" y="1746984"/>
            <a:ext cx="8763000" cy="4120416"/>
          </a:xfrm>
          <a:prstGeom prst="rect">
            <a:avLst/>
          </a:prstGeom>
        </p:spPr>
      </p:pic>
    </p:spTree>
    <p:extLst>
      <p:ext uri="{BB962C8B-B14F-4D97-AF65-F5344CB8AC3E}">
        <p14:creationId xmlns:p14="http://schemas.microsoft.com/office/powerpoint/2010/main" val="25505709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031D7-A2B0-478B-AF38-22D700B57C29}"/>
              </a:ext>
            </a:extLst>
          </p:cNvPr>
          <p:cNvSpPr>
            <a:spLocks noGrp="1"/>
          </p:cNvSpPr>
          <p:nvPr>
            <p:ph type="title"/>
          </p:nvPr>
        </p:nvSpPr>
        <p:spPr/>
        <p:txBody>
          <a:bodyPr/>
          <a:lstStyle/>
          <a:p>
            <a:r>
              <a:rPr lang="en-IN" dirty="0"/>
              <a:t>Create Scala Eclipse project</a:t>
            </a:r>
          </a:p>
        </p:txBody>
      </p:sp>
      <p:pic>
        <p:nvPicPr>
          <p:cNvPr id="7" name="Picture 6">
            <a:extLst>
              <a:ext uri="{FF2B5EF4-FFF2-40B4-BE49-F238E27FC236}">
                <a16:creationId xmlns:a16="http://schemas.microsoft.com/office/drawing/2014/main" id="{16F43E3C-6DED-4627-8247-0392367E5390}"/>
              </a:ext>
            </a:extLst>
          </p:cNvPr>
          <p:cNvPicPr>
            <a:picLocks noChangeAspect="1"/>
          </p:cNvPicPr>
          <p:nvPr/>
        </p:nvPicPr>
        <p:blipFill>
          <a:blip r:embed="rId2"/>
          <a:stretch>
            <a:fillRect/>
          </a:stretch>
        </p:blipFill>
        <p:spPr>
          <a:xfrm>
            <a:off x="76200" y="1371600"/>
            <a:ext cx="9144000" cy="5143500"/>
          </a:xfrm>
          <a:prstGeom prst="rect">
            <a:avLst/>
          </a:prstGeom>
        </p:spPr>
      </p:pic>
      <p:cxnSp>
        <p:nvCxnSpPr>
          <p:cNvPr id="9" name="Straight Arrow Connector 8">
            <a:extLst>
              <a:ext uri="{FF2B5EF4-FFF2-40B4-BE49-F238E27FC236}">
                <a16:creationId xmlns:a16="http://schemas.microsoft.com/office/drawing/2014/main" id="{E25277D1-6418-4DFF-A724-4473C5F2C7C1}"/>
              </a:ext>
            </a:extLst>
          </p:cNvPr>
          <p:cNvCxnSpPr/>
          <p:nvPr/>
        </p:nvCxnSpPr>
        <p:spPr>
          <a:xfrm flipH="1">
            <a:off x="1981200" y="685800"/>
            <a:ext cx="121920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7652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EF7095-6550-4CF7-9C35-355B854BAAE5}"/>
              </a:ext>
            </a:extLst>
          </p:cNvPr>
          <p:cNvSpPr>
            <a:spLocks noGrp="1"/>
          </p:cNvSpPr>
          <p:nvPr>
            <p:ph sz="quarter" idx="12"/>
          </p:nvPr>
        </p:nvSpPr>
        <p:spPr/>
        <p:txBody>
          <a:bodyPr/>
          <a:lstStyle/>
          <a:p>
            <a:r>
              <a:rPr lang="en-IN" dirty="0" err="1"/>
              <a:t>Intellj</a:t>
            </a:r>
            <a:r>
              <a:rPr lang="en-IN" dirty="0"/>
              <a:t> IDE 2020.x</a:t>
            </a:r>
          </a:p>
          <a:p>
            <a:endParaRPr lang="en-IN" dirty="0"/>
          </a:p>
          <a:p>
            <a:r>
              <a:rPr lang="en-IN" dirty="0"/>
              <a:t>Download and install </a:t>
            </a:r>
            <a:r>
              <a:rPr lang="en-IN" dirty="0" err="1"/>
              <a:t>scala</a:t>
            </a:r>
            <a:r>
              <a:rPr lang="en-IN" dirty="0"/>
              <a:t> from settings plugins</a:t>
            </a:r>
          </a:p>
          <a:p>
            <a:endParaRPr lang="en-IN" dirty="0"/>
          </a:p>
        </p:txBody>
      </p:sp>
      <p:sp>
        <p:nvSpPr>
          <p:cNvPr id="3" name="Title 2">
            <a:extLst>
              <a:ext uri="{FF2B5EF4-FFF2-40B4-BE49-F238E27FC236}">
                <a16:creationId xmlns:a16="http://schemas.microsoft.com/office/drawing/2014/main" id="{0909CA58-4715-4124-ADCC-C4FC4A4CE7E1}"/>
              </a:ext>
            </a:extLst>
          </p:cNvPr>
          <p:cNvSpPr>
            <a:spLocks noGrp="1"/>
          </p:cNvSpPr>
          <p:nvPr>
            <p:ph type="title"/>
          </p:nvPr>
        </p:nvSpPr>
        <p:spPr/>
        <p:txBody>
          <a:bodyPr/>
          <a:lstStyle/>
          <a:p>
            <a:r>
              <a:rPr lang="en-IN" dirty="0"/>
              <a:t>Scala IDE</a:t>
            </a:r>
          </a:p>
        </p:txBody>
      </p:sp>
    </p:spTree>
    <p:extLst>
      <p:ext uri="{BB962C8B-B14F-4D97-AF65-F5344CB8AC3E}">
        <p14:creationId xmlns:p14="http://schemas.microsoft.com/office/powerpoint/2010/main" val="3411988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FE38DF-A83E-4BC0-966A-7F82CA2ABD1E}"/>
              </a:ext>
            </a:extLst>
          </p:cNvPr>
          <p:cNvSpPr>
            <a:spLocks noGrp="1"/>
          </p:cNvSpPr>
          <p:nvPr>
            <p:ph type="title"/>
          </p:nvPr>
        </p:nvSpPr>
        <p:spPr/>
        <p:txBody>
          <a:bodyPr/>
          <a:lstStyle/>
          <a:p>
            <a:r>
              <a:rPr lang="en-IN" dirty="0"/>
              <a:t>Scala IDE</a:t>
            </a:r>
          </a:p>
        </p:txBody>
      </p:sp>
      <p:pic>
        <p:nvPicPr>
          <p:cNvPr id="5" name="Picture 4">
            <a:extLst>
              <a:ext uri="{FF2B5EF4-FFF2-40B4-BE49-F238E27FC236}">
                <a16:creationId xmlns:a16="http://schemas.microsoft.com/office/drawing/2014/main" id="{A2F2DD2E-EBE3-4817-A33A-2F450653D2F9}"/>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26539351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E7895-F07B-4900-A168-5C4A3FF4F3BC}"/>
              </a:ext>
            </a:extLst>
          </p:cNvPr>
          <p:cNvSpPr>
            <a:spLocks noGrp="1"/>
          </p:cNvSpPr>
          <p:nvPr>
            <p:ph type="title"/>
          </p:nvPr>
        </p:nvSpPr>
        <p:spPr/>
        <p:txBody>
          <a:bodyPr/>
          <a:lstStyle/>
          <a:p>
            <a:r>
              <a:rPr lang="en-IN" dirty="0"/>
              <a:t>Scala Project</a:t>
            </a:r>
          </a:p>
        </p:txBody>
      </p:sp>
      <p:pic>
        <p:nvPicPr>
          <p:cNvPr id="5" name="Picture 4">
            <a:extLst>
              <a:ext uri="{FF2B5EF4-FFF2-40B4-BE49-F238E27FC236}">
                <a16:creationId xmlns:a16="http://schemas.microsoft.com/office/drawing/2014/main" id="{3F77A652-B2E6-42E2-A5F9-1AA54D456AC7}"/>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30706828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8D111-5438-4FFC-BD98-EB6B18EE156A}"/>
              </a:ext>
            </a:extLst>
          </p:cNvPr>
          <p:cNvSpPr>
            <a:spLocks noGrp="1"/>
          </p:cNvSpPr>
          <p:nvPr>
            <p:ph type="title"/>
          </p:nvPr>
        </p:nvSpPr>
        <p:spPr/>
        <p:txBody>
          <a:bodyPr/>
          <a:lstStyle/>
          <a:p>
            <a:r>
              <a:rPr lang="en-IN" dirty="0"/>
              <a:t>SBT Project Structure</a:t>
            </a:r>
          </a:p>
        </p:txBody>
      </p:sp>
      <p:pic>
        <p:nvPicPr>
          <p:cNvPr id="2050" name="Picture 2">
            <a:extLst>
              <a:ext uri="{FF2B5EF4-FFF2-40B4-BE49-F238E27FC236}">
                <a16:creationId xmlns:a16="http://schemas.microsoft.com/office/drawing/2014/main" id="{596E3B52-2B57-4E5B-AAE4-8A48B26492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823"/>
          <a:stretch/>
        </p:blipFill>
        <p:spPr bwMode="auto">
          <a:xfrm>
            <a:off x="381000" y="1371600"/>
            <a:ext cx="81026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8828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D821F4-54B6-4B18-85B8-B74E3D363FF5}"/>
              </a:ext>
            </a:extLst>
          </p:cNvPr>
          <p:cNvSpPr>
            <a:spLocks noGrp="1"/>
          </p:cNvSpPr>
          <p:nvPr>
            <p:ph type="title"/>
          </p:nvPr>
        </p:nvSpPr>
        <p:spPr/>
        <p:txBody>
          <a:bodyPr/>
          <a:lstStyle/>
          <a:p>
            <a:r>
              <a:rPr lang="en-US" dirty="0"/>
              <a:t>An overview of SBT Settings and Commands</a:t>
            </a:r>
            <a:endParaRPr lang="en-IN" dirty="0"/>
          </a:p>
        </p:txBody>
      </p:sp>
      <p:pic>
        <p:nvPicPr>
          <p:cNvPr id="1026" name="Picture 2" descr="image">
            <a:extLst>
              <a:ext uri="{FF2B5EF4-FFF2-40B4-BE49-F238E27FC236}">
                <a16:creationId xmlns:a16="http://schemas.microsoft.com/office/drawing/2014/main" id="{B4797C74-A45A-4DD0-9DA0-3D980D0C2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351384"/>
            <a:ext cx="8205262" cy="5920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9704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B8C77-A82A-480D-857A-BA6B65735A0F}"/>
              </a:ext>
            </a:extLst>
          </p:cNvPr>
          <p:cNvSpPr>
            <a:spLocks noGrp="1"/>
          </p:cNvSpPr>
          <p:nvPr>
            <p:ph sz="quarter" idx="12"/>
          </p:nvPr>
        </p:nvSpPr>
        <p:spPr/>
        <p:txBody>
          <a:bodyPr/>
          <a:lstStyle/>
          <a:p>
            <a:r>
              <a:rPr lang="en-US" dirty="0"/>
              <a:t>Open up </a:t>
            </a:r>
            <a:r>
              <a:rPr lang="en-US" dirty="0" err="1"/>
              <a:t>build.sbt</a:t>
            </a:r>
            <a:r>
              <a:rPr lang="en-US" dirty="0"/>
              <a:t> and add the following line:</a:t>
            </a:r>
          </a:p>
          <a:p>
            <a:r>
              <a:rPr lang="en-US" dirty="0" err="1"/>
              <a:t>libraryDependencies</a:t>
            </a:r>
            <a:r>
              <a:rPr lang="en-US" dirty="0"/>
              <a:t> += "</a:t>
            </a:r>
            <a:r>
              <a:rPr lang="en-US" dirty="0" err="1"/>
              <a:t>org.scala-lang.modules</a:t>
            </a:r>
            <a:r>
              <a:rPr lang="en-US" dirty="0"/>
              <a:t>" %% "</a:t>
            </a:r>
            <a:r>
              <a:rPr lang="en-US" dirty="0" err="1"/>
              <a:t>scala</a:t>
            </a:r>
            <a:r>
              <a:rPr lang="en-US" dirty="0"/>
              <a:t>-parser-combinators" % "1.1.2"</a:t>
            </a:r>
            <a:endParaRPr lang="en-IN" dirty="0"/>
          </a:p>
        </p:txBody>
      </p:sp>
      <p:sp>
        <p:nvSpPr>
          <p:cNvPr id="3" name="Title 2">
            <a:extLst>
              <a:ext uri="{FF2B5EF4-FFF2-40B4-BE49-F238E27FC236}">
                <a16:creationId xmlns:a16="http://schemas.microsoft.com/office/drawing/2014/main" id="{4A849B71-0C26-41E7-99CD-DDC4CE3AA010}"/>
              </a:ext>
            </a:extLst>
          </p:cNvPr>
          <p:cNvSpPr>
            <a:spLocks noGrp="1"/>
          </p:cNvSpPr>
          <p:nvPr>
            <p:ph type="title"/>
          </p:nvPr>
        </p:nvSpPr>
        <p:spPr/>
        <p:txBody>
          <a:bodyPr/>
          <a:lstStyle/>
          <a:p>
            <a:r>
              <a:rPr lang="en-IN" dirty="0"/>
              <a:t>Adding a dependency</a:t>
            </a:r>
          </a:p>
        </p:txBody>
      </p:sp>
    </p:spTree>
    <p:extLst>
      <p:ext uri="{BB962C8B-B14F-4D97-AF65-F5344CB8AC3E}">
        <p14:creationId xmlns:p14="http://schemas.microsoft.com/office/powerpoint/2010/main" val="22016725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97C52-9000-46F1-A232-EE5B4B627187}"/>
              </a:ext>
            </a:extLst>
          </p:cNvPr>
          <p:cNvSpPr>
            <a:spLocks noGrp="1"/>
          </p:cNvSpPr>
          <p:nvPr>
            <p:ph sz="quarter" idx="12"/>
          </p:nvPr>
        </p:nvSpPr>
        <p:spPr/>
        <p:txBody>
          <a:bodyPr/>
          <a:lstStyle/>
          <a:p>
            <a:r>
              <a:rPr lang="en-US" dirty="0"/>
              <a:t>On the command line, create a new directory somewhere.</a:t>
            </a:r>
          </a:p>
          <a:p>
            <a:r>
              <a:rPr lang="en-US" dirty="0"/>
              <a:t>cd into the directory and run </a:t>
            </a:r>
            <a:r>
              <a:rPr lang="en-US" dirty="0" err="1"/>
              <a:t>sbt</a:t>
            </a:r>
            <a:r>
              <a:rPr lang="en-US" dirty="0"/>
              <a:t> new </a:t>
            </a:r>
            <a:r>
              <a:rPr lang="en-US" dirty="0" err="1"/>
              <a:t>scala</a:t>
            </a:r>
            <a:r>
              <a:rPr lang="en-US" dirty="0"/>
              <a:t>/scalatest-example.g8</a:t>
            </a:r>
          </a:p>
          <a:p>
            <a:r>
              <a:rPr lang="en-US" dirty="0"/>
              <a:t>Name the project </a:t>
            </a:r>
            <a:r>
              <a:rPr lang="en-US" dirty="0" err="1"/>
              <a:t>ScalaTestExample</a:t>
            </a:r>
            <a:r>
              <a:rPr lang="en-US" dirty="0"/>
              <a:t>.</a:t>
            </a:r>
          </a:p>
          <a:p>
            <a:r>
              <a:rPr lang="en-US" dirty="0"/>
              <a:t>The project comes with </a:t>
            </a:r>
            <a:r>
              <a:rPr lang="en-US" dirty="0" err="1"/>
              <a:t>ScalaTest</a:t>
            </a:r>
            <a:r>
              <a:rPr lang="en-US" dirty="0"/>
              <a:t> as a dependency in the </a:t>
            </a:r>
            <a:r>
              <a:rPr lang="en-US" dirty="0" err="1"/>
              <a:t>build.sbt</a:t>
            </a:r>
            <a:r>
              <a:rPr lang="en-US" dirty="0"/>
              <a:t> file.</a:t>
            </a:r>
          </a:p>
          <a:p>
            <a:r>
              <a:rPr lang="en-US" dirty="0"/>
              <a:t>cd into the directory and run </a:t>
            </a:r>
            <a:r>
              <a:rPr lang="en-US" dirty="0" err="1"/>
              <a:t>sbt</a:t>
            </a:r>
            <a:r>
              <a:rPr lang="en-US" dirty="0"/>
              <a:t> test. </a:t>
            </a:r>
            <a:endParaRPr lang="en-IN" dirty="0"/>
          </a:p>
        </p:txBody>
      </p:sp>
      <p:sp>
        <p:nvSpPr>
          <p:cNvPr id="3" name="Title 2">
            <a:extLst>
              <a:ext uri="{FF2B5EF4-FFF2-40B4-BE49-F238E27FC236}">
                <a16:creationId xmlns:a16="http://schemas.microsoft.com/office/drawing/2014/main" id="{9C2A089A-660D-4F45-8C19-F53C972BC13F}"/>
              </a:ext>
            </a:extLst>
          </p:cNvPr>
          <p:cNvSpPr>
            <a:spLocks noGrp="1"/>
          </p:cNvSpPr>
          <p:nvPr>
            <p:ph type="title"/>
          </p:nvPr>
        </p:nvSpPr>
        <p:spPr/>
        <p:txBody>
          <a:bodyPr/>
          <a:lstStyle/>
          <a:p>
            <a:r>
              <a:rPr lang="en-US" dirty="0"/>
              <a:t>TESTING SCALA WITH SBT AND SCALATEST ON THE COMMAND LINE</a:t>
            </a:r>
            <a:endParaRPr lang="en-IN" dirty="0"/>
          </a:p>
        </p:txBody>
      </p:sp>
    </p:spTree>
    <p:extLst>
      <p:ext uri="{BB962C8B-B14F-4D97-AF65-F5344CB8AC3E}">
        <p14:creationId xmlns:p14="http://schemas.microsoft.com/office/powerpoint/2010/main" val="40002854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F80150-C863-4C50-8634-8DEB329CEF94}"/>
              </a:ext>
            </a:extLst>
          </p:cNvPr>
          <p:cNvSpPr>
            <a:spLocks noGrp="1"/>
          </p:cNvSpPr>
          <p:nvPr>
            <p:ph sz="quarter" idx="12"/>
          </p:nvPr>
        </p:nvSpPr>
        <p:spPr/>
        <p:txBody>
          <a:bodyPr>
            <a:normAutofit/>
          </a:bodyPr>
          <a:lstStyle/>
          <a:p>
            <a:r>
              <a:rPr lang="en-IN" b="1" dirty="0">
                <a:solidFill>
                  <a:srgbClr val="FF0000"/>
                </a:solidFill>
              </a:rPr>
              <a:t>sbt shell</a:t>
            </a:r>
          </a:p>
          <a:p>
            <a:pPr lvl="1"/>
            <a:r>
              <a:rPr lang="en-US" dirty="0"/>
              <a:t>Run </a:t>
            </a:r>
            <a:r>
              <a:rPr lang="en-US" dirty="0" err="1"/>
              <a:t>sbt</a:t>
            </a:r>
            <a:r>
              <a:rPr lang="en-US" dirty="0"/>
              <a:t> in project directory with no arguments:</a:t>
            </a:r>
          </a:p>
          <a:p>
            <a:pPr lvl="1"/>
            <a:r>
              <a:rPr lang="en-US" dirty="0"/>
              <a:t>$ </a:t>
            </a:r>
            <a:r>
              <a:rPr lang="en-US" dirty="0" err="1"/>
              <a:t>sbt</a:t>
            </a:r>
            <a:endParaRPr lang="en-US" dirty="0"/>
          </a:p>
          <a:p>
            <a:pPr lvl="1"/>
            <a:r>
              <a:rPr lang="en-US" dirty="0"/>
              <a:t>For example type compile at the </a:t>
            </a:r>
            <a:r>
              <a:rPr lang="en-US" dirty="0" err="1"/>
              <a:t>sbt</a:t>
            </a:r>
            <a:r>
              <a:rPr lang="en-US" dirty="0"/>
              <a:t> shell:</a:t>
            </a:r>
          </a:p>
          <a:p>
            <a:pPr lvl="1"/>
            <a:r>
              <a:rPr lang="en-US" dirty="0"/>
              <a:t>&gt; compile</a:t>
            </a:r>
          </a:p>
          <a:p>
            <a:pPr lvl="1"/>
            <a:r>
              <a:rPr lang="en-US" dirty="0"/>
              <a:t>To compile again, press up arrow and then enter.</a:t>
            </a:r>
          </a:p>
          <a:p>
            <a:pPr lvl="1"/>
            <a:r>
              <a:rPr lang="en-US" dirty="0"/>
              <a:t>To run program, type run.</a:t>
            </a:r>
          </a:p>
          <a:p>
            <a:pPr lvl="1"/>
            <a:r>
              <a:rPr lang="en-US" dirty="0"/>
              <a:t>To leave </a:t>
            </a:r>
            <a:r>
              <a:rPr lang="en-US" dirty="0" err="1"/>
              <a:t>sbt</a:t>
            </a:r>
            <a:r>
              <a:rPr lang="en-US" dirty="0"/>
              <a:t> shell, type exit or use </a:t>
            </a:r>
            <a:r>
              <a:rPr lang="en-US" dirty="0" err="1"/>
              <a:t>Ctrl+D</a:t>
            </a:r>
            <a:r>
              <a:rPr lang="en-US" dirty="0"/>
              <a:t> (Unix) or </a:t>
            </a:r>
            <a:r>
              <a:rPr lang="en-US" dirty="0" err="1"/>
              <a:t>Ctrl+Z</a:t>
            </a:r>
            <a:r>
              <a:rPr lang="en-US" dirty="0"/>
              <a:t> (Windows).</a:t>
            </a:r>
            <a:endParaRPr lang="en-IN" dirty="0"/>
          </a:p>
        </p:txBody>
      </p:sp>
      <p:sp>
        <p:nvSpPr>
          <p:cNvPr id="3" name="Title 2">
            <a:extLst>
              <a:ext uri="{FF2B5EF4-FFF2-40B4-BE49-F238E27FC236}">
                <a16:creationId xmlns:a16="http://schemas.microsoft.com/office/drawing/2014/main" id="{6702B514-D522-47AD-957B-E30A0B5A3FD6}"/>
              </a:ext>
            </a:extLst>
          </p:cNvPr>
          <p:cNvSpPr>
            <a:spLocks noGrp="1"/>
          </p:cNvSpPr>
          <p:nvPr>
            <p:ph type="title"/>
          </p:nvPr>
        </p:nvSpPr>
        <p:spPr/>
        <p:txBody>
          <a:bodyPr/>
          <a:lstStyle/>
          <a:p>
            <a:r>
              <a:rPr lang="en-IN" dirty="0"/>
              <a:t>SBT Commands</a:t>
            </a:r>
          </a:p>
        </p:txBody>
      </p:sp>
    </p:spTree>
    <p:extLst>
      <p:ext uri="{BB962C8B-B14F-4D97-AF65-F5344CB8AC3E}">
        <p14:creationId xmlns:p14="http://schemas.microsoft.com/office/powerpoint/2010/main" val="27264956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F80150-C863-4C50-8634-8DEB329CEF94}"/>
              </a:ext>
            </a:extLst>
          </p:cNvPr>
          <p:cNvSpPr>
            <a:spLocks noGrp="1"/>
          </p:cNvSpPr>
          <p:nvPr>
            <p:ph sz="quarter" idx="12"/>
          </p:nvPr>
        </p:nvSpPr>
        <p:spPr/>
        <p:txBody>
          <a:bodyPr>
            <a:normAutofit lnSpcReduction="10000"/>
          </a:bodyPr>
          <a:lstStyle/>
          <a:p>
            <a:r>
              <a:rPr lang="en-IN" b="1" dirty="0">
                <a:solidFill>
                  <a:srgbClr val="FF0000"/>
                </a:solidFill>
              </a:rPr>
              <a:t>Batch mode</a:t>
            </a:r>
          </a:p>
          <a:p>
            <a:pPr lvl="1"/>
            <a:r>
              <a:rPr lang="en-US" dirty="0"/>
              <a:t>Run </a:t>
            </a:r>
            <a:r>
              <a:rPr lang="en-US" dirty="0" err="1"/>
              <a:t>sbt</a:t>
            </a:r>
            <a:r>
              <a:rPr lang="en-US" dirty="0"/>
              <a:t> in batch mode, specifying a space-separated list of </a:t>
            </a:r>
            <a:r>
              <a:rPr lang="en-US" dirty="0" err="1"/>
              <a:t>sbt</a:t>
            </a:r>
            <a:r>
              <a:rPr lang="en-US" dirty="0"/>
              <a:t> commands as arguments.</a:t>
            </a:r>
          </a:p>
          <a:p>
            <a:pPr lvl="1"/>
            <a:r>
              <a:rPr lang="en-US" dirty="0"/>
              <a:t>For </a:t>
            </a:r>
            <a:r>
              <a:rPr lang="en-US" dirty="0" err="1"/>
              <a:t>sbt</a:t>
            </a:r>
            <a:r>
              <a:rPr lang="en-US" dirty="0"/>
              <a:t> commands that take arguments, pass the command and arguments as one argument to </a:t>
            </a:r>
            <a:r>
              <a:rPr lang="en-US" dirty="0" err="1"/>
              <a:t>sbt</a:t>
            </a:r>
            <a:r>
              <a:rPr lang="en-US" dirty="0"/>
              <a:t> by enclosing them in quotes. </a:t>
            </a:r>
          </a:p>
          <a:p>
            <a:r>
              <a:rPr lang="en-US" dirty="0"/>
              <a:t>For example,</a:t>
            </a:r>
          </a:p>
          <a:p>
            <a:pPr lvl="1"/>
            <a:r>
              <a:rPr lang="en-US" dirty="0"/>
              <a:t>$ </a:t>
            </a:r>
            <a:r>
              <a:rPr lang="en-US" dirty="0" err="1"/>
              <a:t>sbt</a:t>
            </a:r>
            <a:r>
              <a:rPr lang="en-US" dirty="0"/>
              <a:t> clean compile "</a:t>
            </a:r>
            <a:r>
              <a:rPr lang="en-US" dirty="0" err="1"/>
              <a:t>testOnly</a:t>
            </a:r>
            <a:r>
              <a:rPr lang="en-US" dirty="0"/>
              <a:t> </a:t>
            </a:r>
            <a:r>
              <a:rPr lang="en-US" dirty="0" err="1"/>
              <a:t>TestA</a:t>
            </a:r>
            <a:r>
              <a:rPr lang="en-US" dirty="0"/>
              <a:t> </a:t>
            </a:r>
            <a:r>
              <a:rPr lang="en-US" dirty="0" err="1"/>
              <a:t>TestB</a:t>
            </a:r>
            <a:r>
              <a:rPr lang="en-US" dirty="0"/>
              <a:t>“</a:t>
            </a:r>
          </a:p>
          <a:p>
            <a:pPr lvl="1"/>
            <a:r>
              <a:rPr lang="en-US" dirty="0"/>
              <a:t>Beginning in </a:t>
            </a:r>
            <a:r>
              <a:rPr lang="en-US" dirty="0" err="1"/>
              <a:t>sbt</a:t>
            </a:r>
            <a:r>
              <a:rPr lang="en-US" dirty="0"/>
              <a:t> 0.13.16, using batch mode in </a:t>
            </a:r>
            <a:r>
              <a:rPr lang="en-US" dirty="0" err="1"/>
              <a:t>sbt</a:t>
            </a:r>
            <a:r>
              <a:rPr lang="en-US" dirty="0"/>
              <a:t> will issue an informational startup message,</a:t>
            </a:r>
          </a:p>
          <a:p>
            <a:pPr lvl="1"/>
            <a:r>
              <a:rPr lang="en-US" dirty="0"/>
              <a:t>$ </a:t>
            </a:r>
            <a:r>
              <a:rPr lang="en-US" dirty="0" err="1"/>
              <a:t>sbt</a:t>
            </a:r>
            <a:r>
              <a:rPr lang="en-US" dirty="0"/>
              <a:t> clean compile</a:t>
            </a:r>
          </a:p>
          <a:p>
            <a:pPr lvl="1"/>
            <a:r>
              <a:rPr lang="en-US" dirty="0"/>
              <a:t>[info] Executing in batch mode. </a:t>
            </a:r>
            <a:endParaRPr lang="en-IN" dirty="0"/>
          </a:p>
        </p:txBody>
      </p:sp>
      <p:sp>
        <p:nvSpPr>
          <p:cNvPr id="3" name="Title 2">
            <a:extLst>
              <a:ext uri="{FF2B5EF4-FFF2-40B4-BE49-F238E27FC236}">
                <a16:creationId xmlns:a16="http://schemas.microsoft.com/office/drawing/2014/main" id="{6702B514-D522-47AD-957B-E30A0B5A3FD6}"/>
              </a:ext>
            </a:extLst>
          </p:cNvPr>
          <p:cNvSpPr>
            <a:spLocks noGrp="1"/>
          </p:cNvSpPr>
          <p:nvPr>
            <p:ph type="title"/>
          </p:nvPr>
        </p:nvSpPr>
        <p:spPr/>
        <p:txBody>
          <a:bodyPr/>
          <a:lstStyle/>
          <a:p>
            <a:r>
              <a:rPr lang="en-IN" dirty="0"/>
              <a:t>SBT Commands</a:t>
            </a:r>
          </a:p>
        </p:txBody>
      </p:sp>
    </p:spTree>
    <p:extLst>
      <p:ext uri="{BB962C8B-B14F-4D97-AF65-F5344CB8AC3E}">
        <p14:creationId xmlns:p14="http://schemas.microsoft.com/office/powerpoint/2010/main" val="2444162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Test Driven Development:</a:t>
            </a:r>
            <a:br>
              <a:rPr lang="en-US" dirty="0"/>
            </a:br>
            <a:endParaRPr lang="en-US" dirty="0"/>
          </a:p>
        </p:txBody>
      </p:sp>
      <p:sp>
        <p:nvSpPr>
          <p:cNvPr id="4" name="Text Placeholder 3"/>
          <p:cNvSpPr>
            <a:spLocks noGrp="1"/>
          </p:cNvSpPr>
          <p:nvPr>
            <p:ph type="body" sz="quarter" idx="11"/>
          </p:nvPr>
        </p:nvSpPr>
        <p:spPr/>
        <p:txBody>
          <a:bodyPr/>
          <a:lstStyle/>
          <a:p>
            <a:r>
              <a:rPr lang="en-US" dirty="0"/>
              <a:t>Java </a:t>
            </a:r>
          </a:p>
        </p:txBody>
      </p:sp>
      <p:pic>
        <p:nvPicPr>
          <p:cNvPr id="5" name="Picture 2" descr="File:PDCA Cycl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11" y="2388673"/>
            <a:ext cx="3505200" cy="238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02B514-D522-47AD-957B-E30A0B5A3FD6}"/>
              </a:ext>
            </a:extLst>
          </p:cNvPr>
          <p:cNvSpPr>
            <a:spLocks noGrp="1"/>
          </p:cNvSpPr>
          <p:nvPr>
            <p:ph type="title"/>
          </p:nvPr>
        </p:nvSpPr>
        <p:spPr/>
        <p:txBody>
          <a:bodyPr/>
          <a:lstStyle/>
          <a:p>
            <a:r>
              <a:rPr lang="en-IN" dirty="0"/>
              <a:t>Manage SBT History</a:t>
            </a:r>
          </a:p>
        </p:txBody>
      </p:sp>
      <p:pic>
        <p:nvPicPr>
          <p:cNvPr id="7" name="Picture 6">
            <a:extLst>
              <a:ext uri="{FF2B5EF4-FFF2-40B4-BE49-F238E27FC236}">
                <a16:creationId xmlns:a16="http://schemas.microsoft.com/office/drawing/2014/main" id="{73D856D8-38BF-4392-A8D7-7208C3A7AA88}"/>
              </a:ext>
            </a:extLst>
          </p:cNvPr>
          <p:cNvPicPr>
            <a:picLocks noChangeAspect="1"/>
          </p:cNvPicPr>
          <p:nvPr/>
        </p:nvPicPr>
        <p:blipFill rotWithShape="1">
          <a:blip r:embed="rId2"/>
          <a:srcRect l="28333" t="20371" r="13333" b="32222"/>
          <a:stretch/>
        </p:blipFill>
        <p:spPr>
          <a:xfrm>
            <a:off x="238125" y="1609531"/>
            <a:ext cx="8667750" cy="4495800"/>
          </a:xfrm>
          <a:prstGeom prst="rect">
            <a:avLst/>
          </a:prstGeom>
        </p:spPr>
      </p:pic>
    </p:spTree>
    <p:extLst>
      <p:ext uri="{BB962C8B-B14F-4D97-AF65-F5344CB8AC3E}">
        <p14:creationId xmlns:p14="http://schemas.microsoft.com/office/powerpoint/2010/main" val="35789362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4B13D2-8963-4D4B-A69B-78287071D0CC}"/>
              </a:ext>
            </a:extLst>
          </p:cNvPr>
          <p:cNvSpPr>
            <a:spLocks noGrp="1"/>
          </p:cNvSpPr>
          <p:nvPr>
            <p:ph sz="quarter" idx="12"/>
          </p:nvPr>
        </p:nvSpPr>
        <p:spPr/>
        <p:txBody>
          <a:bodyPr/>
          <a:lstStyle/>
          <a:p>
            <a:r>
              <a:rPr lang="en-US" dirty="0" err="1"/>
              <a:t>sbt</a:t>
            </a:r>
            <a:r>
              <a:rPr lang="en-US" dirty="0"/>
              <a:t> shell remembers history even if you exit </a:t>
            </a:r>
            <a:r>
              <a:rPr lang="en-US" dirty="0" err="1"/>
              <a:t>sbt</a:t>
            </a:r>
            <a:r>
              <a:rPr lang="en-US" dirty="0"/>
              <a:t> and restart it. </a:t>
            </a:r>
          </a:p>
          <a:p>
            <a:r>
              <a:rPr lang="en-US" dirty="0"/>
              <a:t>The easiest way to access history is to press the up arrow key to cycle through previously entered commands.</a:t>
            </a:r>
          </a:p>
          <a:p>
            <a:r>
              <a:rPr lang="en-US" dirty="0"/>
              <a:t>Note: Ctrl-R incrementally searches the history backwards.</a:t>
            </a:r>
            <a:endParaRPr lang="en-IN" dirty="0"/>
          </a:p>
        </p:txBody>
      </p:sp>
      <p:sp>
        <p:nvSpPr>
          <p:cNvPr id="3" name="Title 2">
            <a:extLst>
              <a:ext uri="{FF2B5EF4-FFF2-40B4-BE49-F238E27FC236}">
                <a16:creationId xmlns:a16="http://schemas.microsoft.com/office/drawing/2014/main" id="{6AC6DDA8-135E-4C20-B85C-9FDB7A2DE17D}"/>
              </a:ext>
            </a:extLst>
          </p:cNvPr>
          <p:cNvSpPr>
            <a:spLocks noGrp="1"/>
          </p:cNvSpPr>
          <p:nvPr>
            <p:ph type="title"/>
          </p:nvPr>
        </p:nvSpPr>
        <p:spPr/>
        <p:txBody>
          <a:bodyPr/>
          <a:lstStyle/>
          <a:p>
            <a:r>
              <a:rPr lang="en-IN" dirty="0"/>
              <a:t>sbt shell history</a:t>
            </a:r>
          </a:p>
        </p:txBody>
      </p:sp>
    </p:spTree>
    <p:extLst>
      <p:ext uri="{BB962C8B-B14F-4D97-AF65-F5344CB8AC3E}">
        <p14:creationId xmlns:p14="http://schemas.microsoft.com/office/powerpoint/2010/main" val="9184714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C6DDA8-135E-4C20-B85C-9FDB7A2DE17D}"/>
              </a:ext>
            </a:extLst>
          </p:cNvPr>
          <p:cNvSpPr>
            <a:spLocks noGrp="1"/>
          </p:cNvSpPr>
          <p:nvPr>
            <p:ph type="title"/>
          </p:nvPr>
        </p:nvSpPr>
        <p:spPr/>
        <p:txBody>
          <a:bodyPr/>
          <a:lstStyle/>
          <a:p>
            <a:r>
              <a:rPr lang="en-IN" dirty="0"/>
              <a:t>sbt shell history</a:t>
            </a:r>
          </a:p>
        </p:txBody>
      </p:sp>
      <p:pic>
        <p:nvPicPr>
          <p:cNvPr id="7" name="Picture 6">
            <a:extLst>
              <a:ext uri="{FF2B5EF4-FFF2-40B4-BE49-F238E27FC236}">
                <a16:creationId xmlns:a16="http://schemas.microsoft.com/office/drawing/2014/main" id="{E41B39A6-0298-4D0C-89BB-018ECD0CC631}"/>
              </a:ext>
            </a:extLst>
          </p:cNvPr>
          <p:cNvPicPr>
            <a:picLocks noChangeAspect="1"/>
          </p:cNvPicPr>
          <p:nvPr/>
        </p:nvPicPr>
        <p:blipFill rotWithShape="1">
          <a:blip r:embed="rId2"/>
          <a:srcRect l="27500" t="30741" r="27500" b="23333"/>
          <a:stretch/>
        </p:blipFill>
        <p:spPr>
          <a:xfrm>
            <a:off x="342900" y="1524000"/>
            <a:ext cx="8458200" cy="4855633"/>
          </a:xfrm>
          <a:prstGeom prst="rect">
            <a:avLst/>
          </a:prstGeom>
        </p:spPr>
      </p:pic>
    </p:spTree>
    <p:extLst>
      <p:ext uri="{BB962C8B-B14F-4D97-AF65-F5344CB8AC3E}">
        <p14:creationId xmlns:p14="http://schemas.microsoft.com/office/powerpoint/2010/main" val="37600074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72C3D-20EC-41C6-B969-2382FC558888}"/>
              </a:ext>
            </a:extLst>
          </p:cNvPr>
          <p:cNvPicPr>
            <a:picLocks noChangeAspect="1"/>
          </p:cNvPicPr>
          <p:nvPr/>
        </p:nvPicPr>
        <p:blipFill rotWithShape="1">
          <a:blip r:embed="rId2"/>
          <a:srcRect l="27500" t="20371" r="13333" b="22401"/>
          <a:stretch/>
        </p:blipFill>
        <p:spPr>
          <a:xfrm>
            <a:off x="152400" y="1499419"/>
            <a:ext cx="8763000" cy="4825181"/>
          </a:xfrm>
          <a:prstGeom prst="rect">
            <a:avLst/>
          </a:prstGeom>
          <a:noFill/>
        </p:spPr>
      </p:pic>
      <p:sp>
        <p:nvSpPr>
          <p:cNvPr id="3" name="Title 2">
            <a:extLst>
              <a:ext uri="{FF2B5EF4-FFF2-40B4-BE49-F238E27FC236}">
                <a16:creationId xmlns:a16="http://schemas.microsoft.com/office/drawing/2014/main" id="{A8E04103-7695-4003-8FD0-05899F1349D0}"/>
              </a:ext>
            </a:extLst>
          </p:cNvPr>
          <p:cNvSpPr>
            <a:spLocks noGrp="1"/>
          </p:cNvSpPr>
          <p:nvPr>
            <p:ph type="title"/>
          </p:nvPr>
        </p:nvSpPr>
        <p:spPr/>
        <p:txBody>
          <a:bodyPr anchor="b">
            <a:normAutofit/>
          </a:bodyPr>
          <a:lstStyle/>
          <a:p>
            <a:r>
              <a:rPr lang="en-IN" dirty="0"/>
              <a:t>Command Line Options</a:t>
            </a:r>
          </a:p>
        </p:txBody>
      </p:sp>
    </p:spTree>
    <p:extLst>
      <p:ext uri="{BB962C8B-B14F-4D97-AF65-F5344CB8AC3E}">
        <p14:creationId xmlns:p14="http://schemas.microsoft.com/office/powerpoint/2010/main" val="4030992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04103-7695-4003-8FD0-05899F1349D0}"/>
              </a:ext>
            </a:extLst>
          </p:cNvPr>
          <p:cNvSpPr>
            <a:spLocks noGrp="1"/>
          </p:cNvSpPr>
          <p:nvPr>
            <p:ph type="title"/>
          </p:nvPr>
        </p:nvSpPr>
        <p:spPr/>
        <p:txBody>
          <a:bodyPr anchor="b">
            <a:normAutofit/>
          </a:bodyPr>
          <a:lstStyle/>
          <a:p>
            <a:r>
              <a:rPr lang="en-IN" dirty="0"/>
              <a:t>Command Line Options</a:t>
            </a:r>
          </a:p>
        </p:txBody>
      </p:sp>
      <p:pic>
        <p:nvPicPr>
          <p:cNvPr id="4" name="Picture 3">
            <a:extLst>
              <a:ext uri="{FF2B5EF4-FFF2-40B4-BE49-F238E27FC236}">
                <a16:creationId xmlns:a16="http://schemas.microsoft.com/office/drawing/2014/main" id="{084BDA3B-9155-4C63-A2EB-F864A7E30A45}"/>
              </a:ext>
            </a:extLst>
          </p:cNvPr>
          <p:cNvPicPr>
            <a:picLocks noChangeAspect="1"/>
          </p:cNvPicPr>
          <p:nvPr/>
        </p:nvPicPr>
        <p:blipFill rotWithShape="1">
          <a:blip r:embed="rId2"/>
          <a:srcRect l="26666" t="17037" r="12501" b="16296"/>
          <a:stretch/>
        </p:blipFill>
        <p:spPr>
          <a:xfrm>
            <a:off x="213808" y="1371600"/>
            <a:ext cx="8282094" cy="5105400"/>
          </a:xfrm>
          <a:prstGeom prst="rect">
            <a:avLst/>
          </a:prstGeom>
        </p:spPr>
      </p:pic>
    </p:spTree>
    <p:extLst>
      <p:ext uri="{BB962C8B-B14F-4D97-AF65-F5344CB8AC3E}">
        <p14:creationId xmlns:p14="http://schemas.microsoft.com/office/powerpoint/2010/main" val="15829666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13F843-8573-428C-811D-7DBF00B2AED1}"/>
              </a:ext>
            </a:extLst>
          </p:cNvPr>
          <p:cNvSpPr>
            <a:spLocks noGrp="1"/>
          </p:cNvSpPr>
          <p:nvPr>
            <p:ph sz="quarter" idx="12"/>
          </p:nvPr>
        </p:nvSpPr>
        <p:spPr/>
        <p:txBody>
          <a:bodyPr/>
          <a:lstStyle/>
          <a:p>
            <a:r>
              <a:rPr lang="en-US" dirty="0" err="1"/>
              <a:t>val</a:t>
            </a:r>
            <a:r>
              <a:rPr lang="en-US" dirty="0"/>
              <a:t> creates an immutable variable (like final in Java)</a:t>
            </a:r>
          </a:p>
          <a:p>
            <a:pPr marL="0" indent="0">
              <a:buNone/>
            </a:pPr>
            <a:r>
              <a:rPr lang="en-US" dirty="0"/>
              <a:t>• var creates a mutable variable</a:t>
            </a:r>
            <a:endParaRPr lang="en-IN" dirty="0"/>
          </a:p>
        </p:txBody>
      </p:sp>
      <p:sp>
        <p:nvSpPr>
          <p:cNvPr id="3" name="Title 2">
            <a:extLst>
              <a:ext uri="{FF2B5EF4-FFF2-40B4-BE49-F238E27FC236}">
                <a16:creationId xmlns:a16="http://schemas.microsoft.com/office/drawing/2014/main" id="{648D2E3C-6EFF-4BCC-BEAB-4E806B44F0EC}"/>
              </a:ext>
            </a:extLst>
          </p:cNvPr>
          <p:cNvSpPr>
            <a:spLocks noGrp="1"/>
          </p:cNvSpPr>
          <p:nvPr>
            <p:ph type="title"/>
          </p:nvPr>
        </p:nvSpPr>
        <p:spPr/>
        <p:txBody>
          <a:bodyPr/>
          <a:lstStyle/>
          <a:p>
            <a:r>
              <a:rPr lang="en-IN" dirty="0"/>
              <a:t>Two Types of Variables</a:t>
            </a:r>
          </a:p>
        </p:txBody>
      </p:sp>
    </p:spTree>
    <p:extLst>
      <p:ext uri="{BB962C8B-B14F-4D97-AF65-F5344CB8AC3E}">
        <p14:creationId xmlns:p14="http://schemas.microsoft.com/office/powerpoint/2010/main" val="33171187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780C4B-EED2-447B-9619-A872B3340CDA}"/>
              </a:ext>
            </a:extLst>
          </p:cNvPr>
          <p:cNvSpPr>
            <a:spLocks noGrp="1"/>
          </p:cNvSpPr>
          <p:nvPr>
            <p:ph sz="quarter" idx="12"/>
          </p:nvPr>
        </p:nvSpPr>
        <p:spPr/>
        <p:txBody>
          <a:bodyPr/>
          <a:lstStyle/>
          <a:p>
            <a:r>
              <a:rPr lang="en-US" dirty="0" err="1"/>
              <a:t>val</a:t>
            </a:r>
            <a:r>
              <a:rPr lang="en-US" dirty="0"/>
              <a:t> count: Int = 1</a:t>
            </a:r>
          </a:p>
          <a:p>
            <a:r>
              <a:rPr lang="en-US" dirty="0" err="1"/>
              <a:t>val</a:t>
            </a:r>
            <a:r>
              <a:rPr lang="en-US" dirty="0"/>
              <a:t> name: String = "Alvin"</a:t>
            </a:r>
          </a:p>
          <a:p>
            <a:r>
              <a:rPr lang="en-US" dirty="0"/>
              <a:t>However, </a:t>
            </a:r>
            <a:r>
              <a:rPr lang="en-US" dirty="0" err="1"/>
              <a:t>scala</a:t>
            </a:r>
            <a:r>
              <a:rPr lang="en-US" dirty="0"/>
              <a:t> can generally leave the type off and Scala can infer it for you:</a:t>
            </a:r>
          </a:p>
          <a:p>
            <a:r>
              <a:rPr lang="en-US" b="1" dirty="0" err="1">
                <a:solidFill>
                  <a:srgbClr val="FF0000"/>
                </a:solidFill>
              </a:rPr>
              <a:t>val</a:t>
            </a:r>
            <a:r>
              <a:rPr lang="en-US" b="1" dirty="0">
                <a:solidFill>
                  <a:srgbClr val="FF0000"/>
                </a:solidFill>
              </a:rPr>
              <a:t> count = 1</a:t>
            </a:r>
          </a:p>
          <a:p>
            <a:r>
              <a:rPr lang="en-US" b="1" dirty="0" err="1">
                <a:solidFill>
                  <a:srgbClr val="FF0000"/>
                </a:solidFill>
              </a:rPr>
              <a:t>val</a:t>
            </a:r>
            <a:r>
              <a:rPr lang="en-US" b="1" dirty="0">
                <a:solidFill>
                  <a:srgbClr val="FF0000"/>
                </a:solidFill>
              </a:rPr>
              <a:t> name = "Alvin"</a:t>
            </a:r>
            <a:endParaRPr lang="en-IN" b="1" dirty="0">
              <a:solidFill>
                <a:srgbClr val="FF0000"/>
              </a:solidFill>
            </a:endParaRPr>
          </a:p>
        </p:txBody>
      </p:sp>
      <p:sp>
        <p:nvSpPr>
          <p:cNvPr id="3" name="Title 2">
            <a:extLst>
              <a:ext uri="{FF2B5EF4-FFF2-40B4-BE49-F238E27FC236}">
                <a16:creationId xmlns:a16="http://schemas.microsoft.com/office/drawing/2014/main" id="{E0658FEC-9393-40A0-A576-361658686567}"/>
              </a:ext>
            </a:extLst>
          </p:cNvPr>
          <p:cNvSpPr>
            <a:spLocks noGrp="1"/>
          </p:cNvSpPr>
          <p:nvPr>
            <p:ph type="title"/>
          </p:nvPr>
        </p:nvSpPr>
        <p:spPr/>
        <p:txBody>
          <a:bodyPr/>
          <a:lstStyle/>
          <a:p>
            <a:r>
              <a:rPr lang="en-IN" dirty="0"/>
              <a:t>The Type is Optional</a:t>
            </a:r>
          </a:p>
        </p:txBody>
      </p:sp>
    </p:spTree>
    <p:extLst>
      <p:ext uri="{BB962C8B-B14F-4D97-AF65-F5344CB8AC3E}">
        <p14:creationId xmlns:p14="http://schemas.microsoft.com/office/powerpoint/2010/main" val="24402350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DA2BE9-3874-4639-864B-2F8D83AF7B51}"/>
              </a:ext>
            </a:extLst>
          </p:cNvPr>
          <p:cNvSpPr>
            <a:spLocks noGrp="1"/>
          </p:cNvSpPr>
          <p:nvPr>
            <p:ph type="title"/>
          </p:nvPr>
        </p:nvSpPr>
        <p:spPr/>
        <p:txBody>
          <a:bodyPr/>
          <a:lstStyle/>
          <a:p>
            <a:r>
              <a:rPr lang="en-IN" dirty="0"/>
              <a:t>A Few Built-In Types</a:t>
            </a:r>
          </a:p>
        </p:txBody>
      </p:sp>
      <p:pic>
        <p:nvPicPr>
          <p:cNvPr id="7" name="Picture 6">
            <a:extLst>
              <a:ext uri="{FF2B5EF4-FFF2-40B4-BE49-F238E27FC236}">
                <a16:creationId xmlns:a16="http://schemas.microsoft.com/office/drawing/2014/main" id="{7526A131-2110-4055-805B-863EF3C571B8}"/>
              </a:ext>
            </a:extLst>
          </p:cNvPr>
          <p:cNvPicPr>
            <a:picLocks noChangeAspect="1"/>
          </p:cNvPicPr>
          <p:nvPr/>
        </p:nvPicPr>
        <p:blipFill>
          <a:blip r:embed="rId2"/>
          <a:stretch>
            <a:fillRect/>
          </a:stretch>
        </p:blipFill>
        <p:spPr>
          <a:xfrm>
            <a:off x="609599" y="1523999"/>
            <a:ext cx="8205261" cy="5082095"/>
          </a:xfrm>
          <a:prstGeom prst="rect">
            <a:avLst/>
          </a:prstGeom>
        </p:spPr>
      </p:pic>
    </p:spTree>
    <p:extLst>
      <p:ext uri="{BB962C8B-B14F-4D97-AF65-F5344CB8AC3E}">
        <p14:creationId xmlns:p14="http://schemas.microsoft.com/office/powerpoint/2010/main" val="24608506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4D87EE-2231-4122-A930-6F0E5F770699}"/>
              </a:ext>
            </a:extLst>
          </p:cNvPr>
          <p:cNvSpPr>
            <a:spLocks noGrp="1"/>
          </p:cNvSpPr>
          <p:nvPr>
            <p:ph sz="quarter" idx="12"/>
          </p:nvPr>
        </p:nvSpPr>
        <p:spPr/>
        <p:txBody>
          <a:bodyPr/>
          <a:lstStyle/>
          <a:p>
            <a:r>
              <a:rPr lang="en-US" dirty="0"/>
              <a:t>The first feature is that Scala has a nice, Ruby-like way to merge multiple strings. </a:t>
            </a:r>
          </a:p>
          <a:p>
            <a:r>
              <a:rPr lang="en-US" dirty="0"/>
              <a:t>Given these three variables:</a:t>
            </a:r>
          </a:p>
          <a:p>
            <a:pPr lvl="1"/>
            <a:r>
              <a:rPr lang="en-US" dirty="0" err="1"/>
              <a:t>val</a:t>
            </a:r>
            <a:r>
              <a:rPr lang="en-US" dirty="0"/>
              <a:t> </a:t>
            </a:r>
            <a:r>
              <a:rPr lang="en-US" dirty="0" err="1"/>
              <a:t>firstName</a:t>
            </a:r>
            <a:r>
              <a:rPr lang="en-US" dirty="0"/>
              <a:t> = "John"</a:t>
            </a:r>
          </a:p>
          <a:p>
            <a:pPr lvl="1"/>
            <a:r>
              <a:rPr lang="en-US" dirty="0" err="1"/>
              <a:t>val</a:t>
            </a:r>
            <a:r>
              <a:rPr lang="en-US" dirty="0"/>
              <a:t> mi = 'C'</a:t>
            </a:r>
          </a:p>
          <a:p>
            <a:pPr lvl="1"/>
            <a:r>
              <a:rPr lang="en-US" dirty="0" err="1"/>
              <a:t>val</a:t>
            </a:r>
            <a:r>
              <a:rPr lang="en-US" dirty="0"/>
              <a:t> </a:t>
            </a:r>
            <a:r>
              <a:rPr lang="en-US" dirty="0" err="1"/>
              <a:t>lastName</a:t>
            </a:r>
            <a:r>
              <a:rPr lang="en-US" dirty="0"/>
              <a:t> = "Doe“</a:t>
            </a:r>
          </a:p>
          <a:p>
            <a:r>
              <a:rPr lang="en-US" dirty="0"/>
              <a:t>you can append them together like this, if you want to:</a:t>
            </a:r>
          </a:p>
          <a:p>
            <a:pPr lvl="1"/>
            <a:r>
              <a:rPr lang="en-US" dirty="0" err="1"/>
              <a:t>val</a:t>
            </a:r>
            <a:r>
              <a:rPr lang="en-US" dirty="0"/>
              <a:t> name = </a:t>
            </a:r>
            <a:r>
              <a:rPr lang="en-US" dirty="0" err="1"/>
              <a:t>firstName</a:t>
            </a:r>
            <a:r>
              <a:rPr lang="en-US" dirty="0"/>
              <a:t> + " " + mi + " " + </a:t>
            </a:r>
            <a:r>
              <a:rPr lang="en-US" dirty="0" err="1"/>
              <a:t>lastName</a:t>
            </a:r>
            <a:endParaRPr lang="en-US" dirty="0"/>
          </a:p>
          <a:p>
            <a:r>
              <a:rPr lang="en-US" dirty="0"/>
              <a:t>However, Scala provides this more convenient form:</a:t>
            </a:r>
          </a:p>
          <a:p>
            <a:pPr lvl="1"/>
            <a:r>
              <a:rPr lang="en-US" dirty="0" err="1"/>
              <a:t>val</a:t>
            </a:r>
            <a:r>
              <a:rPr lang="en-US" dirty="0"/>
              <a:t> name = s"$</a:t>
            </a:r>
            <a:r>
              <a:rPr lang="en-US" dirty="0" err="1"/>
              <a:t>firstName</a:t>
            </a:r>
            <a:r>
              <a:rPr lang="en-US" dirty="0"/>
              <a:t> $mi $</a:t>
            </a:r>
            <a:r>
              <a:rPr lang="en-US" dirty="0" err="1"/>
              <a:t>lastName</a:t>
            </a:r>
            <a:r>
              <a:rPr lang="en-US" dirty="0"/>
              <a:t>"</a:t>
            </a:r>
            <a:endParaRPr lang="en-IN" dirty="0"/>
          </a:p>
        </p:txBody>
      </p:sp>
      <p:sp>
        <p:nvSpPr>
          <p:cNvPr id="3" name="Title 2">
            <a:extLst>
              <a:ext uri="{FF2B5EF4-FFF2-40B4-BE49-F238E27FC236}">
                <a16:creationId xmlns:a16="http://schemas.microsoft.com/office/drawing/2014/main" id="{CD8B6113-4959-4E7D-9AF3-D5624DFDE8AD}"/>
              </a:ext>
            </a:extLst>
          </p:cNvPr>
          <p:cNvSpPr>
            <a:spLocks noGrp="1"/>
          </p:cNvSpPr>
          <p:nvPr>
            <p:ph type="title"/>
          </p:nvPr>
        </p:nvSpPr>
        <p:spPr/>
        <p:txBody>
          <a:bodyPr/>
          <a:lstStyle/>
          <a:p>
            <a:r>
              <a:rPr lang="en-IN" dirty="0"/>
              <a:t>Two Notes About Strings</a:t>
            </a:r>
          </a:p>
        </p:txBody>
      </p:sp>
    </p:spTree>
    <p:extLst>
      <p:ext uri="{BB962C8B-B14F-4D97-AF65-F5344CB8AC3E}">
        <p14:creationId xmlns:p14="http://schemas.microsoft.com/office/powerpoint/2010/main" val="2605227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EEFFAF-8EB6-4182-B6A0-E782997C6FA8}"/>
              </a:ext>
            </a:extLst>
          </p:cNvPr>
          <p:cNvSpPr>
            <a:spLocks noGrp="1"/>
          </p:cNvSpPr>
          <p:nvPr>
            <p:ph sz="quarter" idx="12"/>
          </p:nvPr>
        </p:nvSpPr>
        <p:spPr/>
        <p:txBody>
          <a:bodyPr/>
          <a:lstStyle/>
          <a:p>
            <a:pPr marL="0" indent="0">
              <a:buNone/>
            </a:pPr>
            <a:r>
              <a:rPr lang="en-US" b="1" dirty="0" err="1">
                <a:solidFill>
                  <a:srgbClr val="FF0000"/>
                </a:solidFill>
              </a:rPr>
              <a:t>val</a:t>
            </a:r>
            <a:r>
              <a:rPr lang="en-US" b="1" dirty="0">
                <a:solidFill>
                  <a:srgbClr val="FF0000"/>
                </a:solidFill>
              </a:rPr>
              <a:t> speech = """Four score and </a:t>
            </a:r>
          </a:p>
          <a:p>
            <a:pPr marL="0" indent="0">
              <a:buNone/>
            </a:pPr>
            <a:r>
              <a:rPr lang="en-US" b="1" dirty="0">
                <a:solidFill>
                  <a:srgbClr val="FF0000"/>
                </a:solidFill>
              </a:rPr>
              <a:t>seven years ago </a:t>
            </a:r>
          </a:p>
          <a:p>
            <a:pPr marL="0" indent="0">
              <a:buNone/>
            </a:pPr>
            <a:r>
              <a:rPr lang="en-US" b="1" dirty="0">
                <a:solidFill>
                  <a:srgbClr val="FF0000"/>
                </a:solidFill>
              </a:rPr>
              <a:t>our fathers ..."“”</a:t>
            </a:r>
          </a:p>
          <a:p>
            <a:endParaRPr lang="en-IN" dirty="0"/>
          </a:p>
        </p:txBody>
      </p:sp>
      <p:sp>
        <p:nvSpPr>
          <p:cNvPr id="3" name="Title 2">
            <a:extLst>
              <a:ext uri="{FF2B5EF4-FFF2-40B4-BE49-F238E27FC236}">
                <a16:creationId xmlns:a16="http://schemas.microsoft.com/office/drawing/2014/main" id="{DF5E43E6-FA8B-4AFB-B162-0DE64E3936D7}"/>
              </a:ext>
            </a:extLst>
          </p:cNvPr>
          <p:cNvSpPr>
            <a:spLocks noGrp="1"/>
          </p:cNvSpPr>
          <p:nvPr>
            <p:ph type="title"/>
          </p:nvPr>
        </p:nvSpPr>
        <p:spPr/>
        <p:txBody>
          <a:bodyPr/>
          <a:lstStyle/>
          <a:p>
            <a:r>
              <a:rPr lang="en-IN" dirty="0"/>
              <a:t>Multiline strings</a:t>
            </a:r>
          </a:p>
        </p:txBody>
      </p:sp>
    </p:spTree>
    <p:extLst>
      <p:ext uri="{BB962C8B-B14F-4D97-AF65-F5344CB8AC3E}">
        <p14:creationId xmlns:p14="http://schemas.microsoft.com/office/powerpoint/2010/main" val="4087967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a:t>
            </a:r>
          </a:p>
        </p:txBody>
      </p:sp>
      <p:pic>
        <p:nvPicPr>
          <p:cNvPr id="1026" name="Picture 2" descr="Image result for T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66675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336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5AC840-A3B5-44AB-BC78-8BE86AB11E93}"/>
              </a:ext>
            </a:extLst>
          </p:cNvPr>
          <p:cNvSpPr>
            <a:spLocks noGrp="1"/>
          </p:cNvSpPr>
          <p:nvPr>
            <p:ph sz="quarter" idx="12"/>
          </p:nvPr>
        </p:nvSpPr>
        <p:spPr/>
        <p:txBody>
          <a:bodyPr/>
          <a:lstStyle/>
          <a:p>
            <a:r>
              <a:rPr lang="en-US" dirty="0"/>
              <a:t>import </a:t>
            </a:r>
            <a:r>
              <a:rPr lang="en-US" dirty="0" err="1"/>
              <a:t>scala.io.StdIn.readLine</a:t>
            </a:r>
            <a:endParaRPr lang="en-US" dirty="0"/>
          </a:p>
          <a:p>
            <a:r>
              <a:rPr lang="en-US" dirty="0"/>
              <a:t>That import statement brings the </a:t>
            </a:r>
            <a:r>
              <a:rPr lang="en-US" dirty="0" err="1"/>
              <a:t>readLine</a:t>
            </a:r>
            <a:r>
              <a:rPr lang="en-US" dirty="0"/>
              <a:t> method into the current scope so you can use it in the application.</a:t>
            </a:r>
          </a:p>
          <a:p>
            <a:endParaRPr lang="en-IN" dirty="0"/>
          </a:p>
        </p:txBody>
      </p:sp>
      <p:sp>
        <p:nvSpPr>
          <p:cNvPr id="3" name="Title 2">
            <a:extLst>
              <a:ext uri="{FF2B5EF4-FFF2-40B4-BE49-F238E27FC236}">
                <a16:creationId xmlns:a16="http://schemas.microsoft.com/office/drawing/2014/main" id="{049B0334-8FE2-4746-98AB-08EBC4A80A75}"/>
              </a:ext>
            </a:extLst>
          </p:cNvPr>
          <p:cNvSpPr>
            <a:spLocks noGrp="1"/>
          </p:cNvSpPr>
          <p:nvPr>
            <p:ph type="title"/>
          </p:nvPr>
        </p:nvSpPr>
        <p:spPr/>
        <p:txBody>
          <a:bodyPr/>
          <a:lstStyle/>
          <a:p>
            <a:r>
              <a:rPr lang="en-IN" dirty="0"/>
              <a:t>Command-Line I/O</a:t>
            </a:r>
          </a:p>
        </p:txBody>
      </p:sp>
    </p:spTree>
    <p:extLst>
      <p:ext uri="{BB962C8B-B14F-4D97-AF65-F5344CB8AC3E}">
        <p14:creationId xmlns:p14="http://schemas.microsoft.com/office/powerpoint/2010/main" val="1666604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525012-9989-4F0F-8475-14C723601AD9}"/>
              </a:ext>
            </a:extLst>
          </p:cNvPr>
          <p:cNvSpPr>
            <a:spLocks noGrp="1"/>
          </p:cNvSpPr>
          <p:nvPr>
            <p:ph sz="quarter" idx="12"/>
          </p:nvPr>
        </p:nvSpPr>
        <p:spPr/>
        <p:txBody>
          <a:bodyPr/>
          <a:lstStyle/>
          <a:p>
            <a:r>
              <a:rPr lang="en-US" dirty="0"/>
              <a:t>Scala has the basic control structures you’d expect to find in a programming language, including:</a:t>
            </a:r>
          </a:p>
          <a:p>
            <a:pPr lvl="1"/>
            <a:r>
              <a:rPr lang="en-US" dirty="0"/>
              <a:t>if/then/else</a:t>
            </a:r>
          </a:p>
          <a:p>
            <a:pPr lvl="1"/>
            <a:r>
              <a:rPr lang="en-US" dirty="0"/>
              <a:t>for loops</a:t>
            </a:r>
          </a:p>
          <a:p>
            <a:pPr lvl="1"/>
            <a:r>
              <a:rPr lang="en-US" dirty="0"/>
              <a:t>try/catch/finally</a:t>
            </a:r>
          </a:p>
          <a:p>
            <a:r>
              <a:rPr lang="en-US" dirty="0"/>
              <a:t>It also has a few unique constructs, including:</a:t>
            </a:r>
          </a:p>
          <a:p>
            <a:pPr lvl="1"/>
            <a:r>
              <a:rPr lang="en-US" dirty="0"/>
              <a:t>match expressions</a:t>
            </a:r>
          </a:p>
          <a:p>
            <a:pPr lvl="1"/>
            <a:r>
              <a:rPr lang="en-US" dirty="0"/>
              <a:t>for expressions</a:t>
            </a:r>
            <a:endParaRPr lang="en-IN" dirty="0"/>
          </a:p>
        </p:txBody>
      </p:sp>
      <p:sp>
        <p:nvSpPr>
          <p:cNvPr id="3" name="Title 2">
            <a:extLst>
              <a:ext uri="{FF2B5EF4-FFF2-40B4-BE49-F238E27FC236}">
                <a16:creationId xmlns:a16="http://schemas.microsoft.com/office/drawing/2014/main" id="{2BB548AC-C84E-4D5F-856B-4773742BFF64}"/>
              </a:ext>
            </a:extLst>
          </p:cNvPr>
          <p:cNvSpPr>
            <a:spLocks noGrp="1"/>
          </p:cNvSpPr>
          <p:nvPr>
            <p:ph type="title"/>
          </p:nvPr>
        </p:nvSpPr>
        <p:spPr/>
        <p:txBody>
          <a:bodyPr/>
          <a:lstStyle/>
          <a:p>
            <a:r>
              <a:rPr lang="en-IN" dirty="0"/>
              <a:t>Control Structures</a:t>
            </a:r>
          </a:p>
        </p:txBody>
      </p:sp>
    </p:spTree>
    <p:extLst>
      <p:ext uri="{BB962C8B-B14F-4D97-AF65-F5344CB8AC3E}">
        <p14:creationId xmlns:p14="http://schemas.microsoft.com/office/powerpoint/2010/main" val="15679321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D23484-E55F-485B-B4FE-82E862B31391}"/>
              </a:ext>
            </a:extLst>
          </p:cNvPr>
          <p:cNvSpPr>
            <a:spLocks noGrp="1"/>
          </p:cNvSpPr>
          <p:nvPr>
            <p:ph sz="quarter" idx="12"/>
          </p:nvPr>
        </p:nvSpPr>
        <p:spPr/>
        <p:txBody>
          <a:bodyPr/>
          <a:lstStyle/>
          <a:p>
            <a:pPr marL="0" indent="0">
              <a:buNone/>
            </a:pPr>
            <a:r>
              <a:rPr lang="en-US" dirty="0"/>
              <a:t>var text = ""</a:t>
            </a:r>
          </a:p>
          <a:p>
            <a:pPr marL="0" indent="0">
              <a:buNone/>
            </a:pPr>
            <a:r>
              <a:rPr lang="en-US" dirty="0"/>
              <a:t>try {</a:t>
            </a:r>
          </a:p>
          <a:p>
            <a:pPr marL="0" indent="0">
              <a:buNone/>
            </a:pPr>
            <a:r>
              <a:rPr lang="en-US" dirty="0"/>
              <a:t>text = </a:t>
            </a:r>
            <a:r>
              <a:rPr lang="en-US" dirty="0" err="1"/>
              <a:t>openAndReadAFile</a:t>
            </a:r>
            <a:r>
              <a:rPr lang="en-US" dirty="0"/>
              <a:t>(filename)</a:t>
            </a:r>
          </a:p>
          <a:p>
            <a:pPr marL="0" indent="0">
              <a:buNone/>
            </a:pPr>
            <a:r>
              <a:rPr lang="en-US" dirty="0"/>
              <a:t>} catch {</a:t>
            </a:r>
          </a:p>
          <a:p>
            <a:pPr marL="0" indent="0">
              <a:buNone/>
            </a:pPr>
            <a:r>
              <a:rPr lang="en-US" dirty="0"/>
              <a:t>case e: </a:t>
            </a:r>
            <a:r>
              <a:rPr lang="en-US" dirty="0" err="1"/>
              <a:t>FileNotFoundException</a:t>
            </a:r>
            <a:r>
              <a:rPr lang="en-US" dirty="0"/>
              <a:t> =&gt; </a:t>
            </a:r>
            <a:r>
              <a:rPr lang="en-US" dirty="0" err="1"/>
              <a:t>println</a:t>
            </a:r>
            <a:r>
              <a:rPr lang="en-US" dirty="0"/>
              <a:t>("Couldn't find that file.")</a:t>
            </a:r>
          </a:p>
          <a:p>
            <a:pPr marL="0" indent="0">
              <a:buNone/>
            </a:pPr>
            <a:r>
              <a:rPr lang="en-US" dirty="0"/>
              <a:t>case e: </a:t>
            </a:r>
            <a:r>
              <a:rPr lang="en-US" dirty="0" err="1"/>
              <a:t>IOException</a:t>
            </a:r>
            <a:r>
              <a:rPr lang="en-US" dirty="0"/>
              <a:t> =&gt; </a:t>
            </a:r>
            <a:r>
              <a:rPr lang="en-US" dirty="0" err="1"/>
              <a:t>println</a:t>
            </a:r>
            <a:r>
              <a:rPr lang="en-US" dirty="0"/>
              <a:t>("Had an </a:t>
            </a:r>
            <a:r>
              <a:rPr lang="en-US" dirty="0" err="1"/>
              <a:t>IOException</a:t>
            </a:r>
            <a:r>
              <a:rPr lang="en-US" dirty="0"/>
              <a:t> trying to read that file")</a:t>
            </a:r>
          </a:p>
          <a:p>
            <a:pPr marL="0" indent="0">
              <a:buNone/>
            </a:pPr>
            <a:r>
              <a:rPr lang="en-US" dirty="0"/>
              <a:t>}</a:t>
            </a:r>
            <a:endParaRPr lang="en-IN" dirty="0"/>
          </a:p>
        </p:txBody>
      </p:sp>
      <p:sp>
        <p:nvSpPr>
          <p:cNvPr id="3" name="Title 2">
            <a:extLst>
              <a:ext uri="{FF2B5EF4-FFF2-40B4-BE49-F238E27FC236}">
                <a16:creationId xmlns:a16="http://schemas.microsoft.com/office/drawing/2014/main" id="{98A2B455-2FE3-4D55-96C5-32D52C7DECA6}"/>
              </a:ext>
            </a:extLst>
          </p:cNvPr>
          <p:cNvSpPr>
            <a:spLocks noGrp="1"/>
          </p:cNvSpPr>
          <p:nvPr>
            <p:ph type="title"/>
          </p:nvPr>
        </p:nvSpPr>
        <p:spPr/>
        <p:txBody>
          <a:bodyPr/>
          <a:lstStyle/>
          <a:p>
            <a:r>
              <a:rPr lang="en-IN" dirty="0"/>
              <a:t>try/catch/finally Expressions</a:t>
            </a:r>
          </a:p>
        </p:txBody>
      </p:sp>
    </p:spTree>
    <p:extLst>
      <p:ext uri="{BB962C8B-B14F-4D97-AF65-F5344CB8AC3E}">
        <p14:creationId xmlns:p14="http://schemas.microsoft.com/office/powerpoint/2010/main" val="35308648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E11780-CF33-4F58-A348-A56BFB5F318F}"/>
              </a:ext>
            </a:extLst>
          </p:cNvPr>
          <p:cNvSpPr>
            <a:spLocks noGrp="1"/>
          </p:cNvSpPr>
          <p:nvPr>
            <p:ph sz="quarter" idx="12"/>
          </p:nvPr>
        </p:nvSpPr>
        <p:spPr/>
        <p:txBody>
          <a:bodyPr/>
          <a:lstStyle/>
          <a:p>
            <a:r>
              <a:rPr lang="en-US" dirty="0"/>
              <a:t>Here’s a Scala class whose constructor defines two parameters, </a:t>
            </a:r>
            <a:r>
              <a:rPr lang="en-US" dirty="0" err="1"/>
              <a:t>firstName</a:t>
            </a:r>
            <a:r>
              <a:rPr lang="en-US" dirty="0"/>
              <a:t> and last-Name:</a:t>
            </a:r>
          </a:p>
          <a:p>
            <a:pPr lvl="1"/>
            <a:r>
              <a:rPr lang="en-US" dirty="0"/>
              <a:t>class Person(var </a:t>
            </a:r>
            <a:r>
              <a:rPr lang="en-US" dirty="0" err="1"/>
              <a:t>firstName</a:t>
            </a:r>
            <a:r>
              <a:rPr lang="en-US" dirty="0"/>
              <a:t>: String, var </a:t>
            </a:r>
            <a:r>
              <a:rPr lang="en-US" dirty="0" err="1"/>
              <a:t>lastName</a:t>
            </a:r>
            <a:r>
              <a:rPr lang="en-US" dirty="0"/>
              <a:t>: String)</a:t>
            </a:r>
          </a:p>
          <a:p>
            <a:pPr lvl="1"/>
            <a:r>
              <a:rPr lang="en-US" dirty="0"/>
              <a:t>Given that definition, we can create new Person instances like this:</a:t>
            </a:r>
          </a:p>
          <a:p>
            <a:pPr lvl="1"/>
            <a:r>
              <a:rPr lang="en-US" dirty="0" err="1"/>
              <a:t>val</a:t>
            </a:r>
            <a:r>
              <a:rPr lang="en-US" dirty="0"/>
              <a:t> p = new Person("Bill", "Panner")</a:t>
            </a:r>
            <a:endParaRPr lang="en-IN" dirty="0"/>
          </a:p>
        </p:txBody>
      </p:sp>
      <p:sp>
        <p:nvSpPr>
          <p:cNvPr id="3" name="Title 2">
            <a:extLst>
              <a:ext uri="{FF2B5EF4-FFF2-40B4-BE49-F238E27FC236}">
                <a16:creationId xmlns:a16="http://schemas.microsoft.com/office/drawing/2014/main" id="{78C3B7F5-067A-45DB-B316-BD7240A75D02}"/>
              </a:ext>
            </a:extLst>
          </p:cNvPr>
          <p:cNvSpPr>
            <a:spLocks noGrp="1"/>
          </p:cNvSpPr>
          <p:nvPr>
            <p:ph type="title"/>
          </p:nvPr>
        </p:nvSpPr>
        <p:spPr/>
        <p:txBody>
          <a:bodyPr/>
          <a:lstStyle/>
          <a:p>
            <a:r>
              <a:rPr lang="en-IN" dirty="0"/>
              <a:t>Scala Classes</a:t>
            </a:r>
          </a:p>
        </p:txBody>
      </p:sp>
    </p:spTree>
    <p:extLst>
      <p:ext uri="{BB962C8B-B14F-4D97-AF65-F5344CB8AC3E}">
        <p14:creationId xmlns:p14="http://schemas.microsoft.com/office/powerpoint/2010/main" val="38034457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4270B-9142-4DF8-BC2A-832FAB3BDDBF}"/>
              </a:ext>
            </a:extLst>
          </p:cNvPr>
          <p:cNvSpPr>
            <a:spLocks noGrp="1"/>
          </p:cNvSpPr>
          <p:nvPr>
            <p:ph type="title"/>
          </p:nvPr>
        </p:nvSpPr>
        <p:spPr/>
        <p:txBody>
          <a:bodyPr/>
          <a:lstStyle/>
          <a:p>
            <a:r>
              <a:rPr lang="en-IN" dirty="0"/>
              <a:t>Scala Collection</a:t>
            </a:r>
          </a:p>
        </p:txBody>
      </p:sp>
      <p:pic>
        <p:nvPicPr>
          <p:cNvPr id="5122" name="Picture 2" descr="Scala Collection 1">
            <a:extLst>
              <a:ext uri="{FF2B5EF4-FFF2-40B4-BE49-F238E27FC236}">
                <a16:creationId xmlns:a16="http://schemas.microsoft.com/office/drawing/2014/main" id="{1D96BD26-7C35-44B2-9CC6-604941780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324600"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3438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510B16-890D-4CE7-995B-B4396E19909C}"/>
              </a:ext>
            </a:extLst>
          </p:cNvPr>
          <p:cNvSpPr>
            <a:spLocks noGrp="1"/>
          </p:cNvSpPr>
          <p:nvPr>
            <p:ph sz="quarter" idx="12"/>
          </p:nvPr>
        </p:nvSpPr>
        <p:spPr/>
        <p:txBody>
          <a:bodyPr/>
          <a:lstStyle/>
          <a:p>
            <a:r>
              <a:rPr lang="en-US" dirty="0"/>
              <a:t>Using Scala Traits as Interfaces</a:t>
            </a:r>
          </a:p>
          <a:p>
            <a:pPr lvl="1"/>
            <a:r>
              <a:rPr lang="en-US" dirty="0"/>
              <a:t>One way to use a Scala trait is like the original Java interface, where we define the desired interface for some piece of functionality, but we don’t implement any behavior.</a:t>
            </a:r>
          </a:p>
          <a:p>
            <a:pPr marL="225425" lvl="1" indent="0">
              <a:buNone/>
            </a:pPr>
            <a:r>
              <a:rPr lang="en-IN" b="1" dirty="0">
                <a:solidFill>
                  <a:srgbClr val="FF0000"/>
                </a:solidFill>
              </a:rPr>
              <a:t>trait </a:t>
            </a:r>
            <a:r>
              <a:rPr lang="en-IN" b="1" dirty="0" err="1">
                <a:solidFill>
                  <a:srgbClr val="FF0000"/>
                </a:solidFill>
              </a:rPr>
              <a:t>TailWagger</a:t>
            </a:r>
            <a:r>
              <a:rPr lang="en-IN" b="1" dirty="0">
                <a:solidFill>
                  <a:srgbClr val="FF0000"/>
                </a:solidFill>
              </a:rPr>
              <a:t> {</a:t>
            </a:r>
          </a:p>
          <a:p>
            <a:pPr marL="225425" lvl="1" indent="0">
              <a:buNone/>
            </a:pPr>
            <a:r>
              <a:rPr lang="en-IN" b="1" dirty="0">
                <a:solidFill>
                  <a:srgbClr val="FF0000"/>
                </a:solidFill>
              </a:rPr>
              <a:t>def </a:t>
            </a:r>
            <a:r>
              <a:rPr lang="en-IN" b="1" dirty="0" err="1">
                <a:solidFill>
                  <a:srgbClr val="FF0000"/>
                </a:solidFill>
              </a:rPr>
              <a:t>startTail</a:t>
            </a:r>
            <a:r>
              <a:rPr lang="en-IN" b="1" dirty="0">
                <a:solidFill>
                  <a:srgbClr val="FF0000"/>
                </a:solidFill>
              </a:rPr>
              <a:t>(): Unit</a:t>
            </a:r>
          </a:p>
          <a:p>
            <a:pPr marL="225425" lvl="1" indent="0">
              <a:buNone/>
            </a:pPr>
            <a:r>
              <a:rPr lang="en-IN" b="1" dirty="0">
                <a:solidFill>
                  <a:srgbClr val="FF0000"/>
                </a:solidFill>
              </a:rPr>
              <a:t>def </a:t>
            </a:r>
            <a:r>
              <a:rPr lang="en-IN" b="1" dirty="0" err="1">
                <a:solidFill>
                  <a:srgbClr val="FF0000"/>
                </a:solidFill>
              </a:rPr>
              <a:t>stopTail</a:t>
            </a:r>
            <a:r>
              <a:rPr lang="en-IN" b="1" dirty="0">
                <a:solidFill>
                  <a:srgbClr val="FF0000"/>
                </a:solidFill>
              </a:rPr>
              <a:t>(): Unit</a:t>
            </a:r>
          </a:p>
          <a:p>
            <a:pPr marL="225425" lvl="1" indent="0">
              <a:buNone/>
            </a:pPr>
            <a:r>
              <a:rPr lang="en-IN" b="1" dirty="0">
                <a:solidFill>
                  <a:srgbClr val="FF0000"/>
                </a:solidFill>
              </a:rPr>
              <a:t>}</a:t>
            </a:r>
          </a:p>
        </p:txBody>
      </p:sp>
      <p:sp>
        <p:nvSpPr>
          <p:cNvPr id="3" name="Title 2">
            <a:extLst>
              <a:ext uri="{FF2B5EF4-FFF2-40B4-BE49-F238E27FC236}">
                <a16:creationId xmlns:a16="http://schemas.microsoft.com/office/drawing/2014/main" id="{F4942EFD-AEC8-4145-B2F0-F1DCE1AF64A8}"/>
              </a:ext>
            </a:extLst>
          </p:cNvPr>
          <p:cNvSpPr>
            <a:spLocks noGrp="1"/>
          </p:cNvSpPr>
          <p:nvPr>
            <p:ph type="title"/>
          </p:nvPr>
        </p:nvSpPr>
        <p:spPr/>
        <p:txBody>
          <a:bodyPr/>
          <a:lstStyle/>
          <a:p>
            <a:r>
              <a:rPr lang="en-IN" dirty="0"/>
              <a:t>Scala Traits and Abstract Classes</a:t>
            </a:r>
          </a:p>
        </p:txBody>
      </p:sp>
    </p:spTree>
    <p:extLst>
      <p:ext uri="{BB962C8B-B14F-4D97-AF65-F5344CB8AC3E}">
        <p14:creationId xmlns:p14="http://schemas.microsoft.com/office/powerpoint/2010/main" val="29067864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FCE1EE-7737-42F3-B0BE-C67185FEA2B4}"/>
              </a:ext>
            </a:extLst>
          </p:cNvPr>
          <p:cNvSpPr>
            <a:spLocks noGrp="1"/>
          </p:cNvSpPr>
          <p:nvPr>
            <p:ph type="title"/>
          </p:nvPr>
        </p:nvSpPr>
        <p:spPr/>
        <p:txBody>
          <a:bodyPr/>
          <a:lstStyle/>
          <a:p>
            <a:r>
              <a:rPr lang="en-IN" dirty="0"/>
              <a:t>Scala Test Libraries</a:t>
            </a:r>
          </a:p>
        </p:txBody>
      </p:sp>
      <p:pic>
        <p:nvPicPr>
          <p:cNvPr id="5" name="Picture 4">
            <a:extLst>
              <a:ext uri="{FF2B5EF4-FFF2-40B4-BE49-F238E27FC236}">
                <a16:creationId xmlns:a16="http://schemas.microsoft.com/office/drawing/2014/main" id="{F78EE3C5-96C4-4176-86DA-1D4DFD4C401D}"/>
              </a:ext>
            </a:extLst>
          </p:cNvPr>
          <p:cNvPicPr>
            <a:picLocks noChangeAspect="1"/>
          </p:cNvPicPr>
          <p:nvPr/>
        </p:nvPicPr>
        <p:blipFill>
          <a:blip r:embed="rId2"/>
          <a:stretch>
            <a:fillRect/>
          </a:stretch>
        </p:blipFill>
        <p:spPr>
          <a:xfrm>
            <a:off x="27992" y="1447800"/>
            <a:ext cx="9144000" cy="5143500"/>
          </a:xfrm>
          <a:prstGeom prst="rect">
            <a:avLst/>
          </a:prstGeom>
        </p:spPr>
      </p:pic>
    </p:spTree>
    <p:extLst>
      <p:ext uri="{BB962C8B-B14F-4D97-AF65-F5344CB8AC3E}">
        <p14:creationId xmlns:p14="http://schemas.microsoft.com/office/powerpoint/2010/main" val="469248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6B2832-F4C7-47FB-8F7C-8198032AB214}"/>
              </a:ext>
            </a:extLst>
          </p:cNvPr>
          <p:cNvSpPr>
            <a:spLocks noGrp="1"/>
          </p:cNvSpPr>
          <p:nvPr>
            <p:ph type="title"/>
          </p:nvPr>
        </p:nvSpPr>
        <p:spPr/>
        <p:txBody>
          <a:bodyPr/>
          <a:lstStyle/>
          <a:p>
            <a:r>
              <a:rPr lang="en-US" dirty="0"/>
              <a:t>The Scala Build Tool (SBT)</a:t>
            </a:r>
            <a:endParaRPr lang="en-IN" dirty="0"/>
          </a:p>
        </p:txBody>
      </p:sp>
      <p:pic>
        <p:nvPicPr>
          <p:cNvPr id="5" name="Picture 4">
            <a:extLst>
              <a:ext uri="{FF2B5EF4-FFF2-40B4-BE49-F238E27FC236}">
                <a16:creationId xmlns:a16="http://schemas.microsoft.com/office/drawing/2014/main" id="{F62B3BC7-C87B-45C4-822D-1E0C0FFE16E2}"/>
              </a:ext>
            </a:extLst>
          </p:cNvPr>
          <p:cNvPicPr>
            <a:picLocks noChangeAspect="1"/>
          </p:cNvPicPr>
          <p:nvPr/>
        </p:nvPicPr>
        <p:blipFill>
          <a:blip r:embed="rId2"/>
          <a:stretch>
            <a:fillRect/>
          </a:stretch>
        </p:blipFill>
        <p:spPr>
          <a:xfrm>
            <a:off x="1981199" y="1447800"/>
            <a:ext cx="3590331" cy="5105400"/>
          </a:xfrm>
          <a:prstGeom prst="rect">
            <a:avLst/>
          </a:prstGeom>
        </p:spPr>
      </p:pic>
    </p:spTree>
    <p:extLst>
      <p:ext uri="{BB962C8B-B14F-4D97-AF65-F5344CB8AC3E}">
        <p14:creationId xmlns:p14="http://schemas.microsoft.com/office/powerpoint/2010/main" val="22839844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DA922A-E4B2-46D1-8443-EA3B0297C901}"/>
              </a:ext>
            </a:extLst>
          </p:cNvPr>
          <p:cNvSpPr>
            <a:spLocks noGrp="1"/>
          </p:cNvSpPr>
          <p:nvPr>
            <p:ph sz="quarter" idx="12"/>
          </p:nvPr>
        </p:nvSpPr>
        <p:spPr/>
        <p:txBody>
          <a:bodyPr/>
          <a:lstStyle/>
          <a:p>
            <a:r>
              <a:rPr lang="en-US" dirty="0" err="1"/>
              <a:t>ScalaTest</a:t>
            </a:r>
            <a:r>
              <a:rPr lang="en-US" dirty="0"/>
              <a:t> is very flexible, and there are a lot of different ways to write tests, but a simple way to get started is to write tests using the </a:t>
            </a:r>
            <a:r>
              <a:rPr lang="en-US" dirty="0" err="1"/>
              <a:t>ScalaTest</a:t>
            </a:r>
            <a:r>
              <a:rPr lang="en-US" dirty="0"/>
              <a:t> “</a:t>
            </a:r>
            <a:r>
              <a:rPr lang="en-US" dirty="0" err="1"/>
              <a:t>FunSuite</a:t>
            </a:r>
            <a:r>
              <a:rPr lang="en-US" dirty="0"/>
              <a:t>.”</a:t>
            </a:r>
          </a:p>
          <a:p>
            <a:r>
              <a:rPr lang="en-US" dirty="0"/>
              <a:t>To get started, create a directory named </a:t>
            </a:r>
            <a:r>
              <a:rPr lang="en-US" dirty="0" err="1"/>
              <a:t>simpletest</a:t>
            </a:r>
            <a:r>
              <a:rPr lang="en-US" dirty="0"/>
              <a:t> under the </a:t>
            </a:r>
            <a:r>
              <a:rPr lang="en-US" dirty="0" err="1"/>
              <a:t>src</a:t>
            </a:r>
            <a:r>
              <a:rPr lang="en-US" dirty="0"/>
              <a:t>/test/</a:t>
            </a:r>
            <a:r>
              <a:rPr lang="en-US" dirty="0" err="1"/>
              <a:t>scala</a:t>
            </a:r>
            <a:r>
              <a:rPr lang="en-US" dirty="0"/>
              <a:t> directory, like this:</a:t>
            </a:r>
          </a:p>
          <a:p>
            <a:pPr lvl="1"/>
            <a:r>
              <a:rPr lang="en-US" dirty="0"/>
              <a:t>$ </a:t>
            </a:r>
            <a:r>
              <a:rPr lang="en-US" dirty="0" err="1"/>
              <a:t>mkdir</a:t>
            </a:r>
            <a:r>
              <a:rPr lang="en-US" dirty="0"/>
              <a:t> </a:t>
            </a:r>
            <a:r>
              <a:rPr lang="en-US" dirty="0" err="1"/>
              <a:t>src</a:t>
            </a:r>
            <a:r>
              <a:rPr lang="en-US" dirty="0"/>
              <a:t>/test/</a:t>
            </a:r>
            <a:r>
              <a:rPr lang="en-US" dirty="0" err="1"/>
              <a:t>scala</a:t>
            </a:r>
            <a:r>
              <a:rPr lang="en-US" dirty="0"/>
              <a:t>/</a:t>
            </a:r>
            <a:r>
              <a:rPr lang="en-US" dirty="0" err="1"/>
              <a:t>simpletest</a:t>
            </a:r>
            <a:endParaRPr lang="en-US" dirty="0"/>
          </a:p>
          <a:p>
            <a:pPr lvl="1"/>
            <a:endParaRPr lang="en-US" dirty="0"/>
          </a:p>
          <a:p>
            <a:pPr marL="225425" lvl="1" indent="0">
              <a:buNone/>
            </a:pPr>
            <a:r>
              <a:rPr lang="en-US" b="1" dirty="0" err="1">
                <a:solidFill>
                  <a:srgbClr val="FF0000"/>
                </a:solidFill>
              </a:rPr>
              <a:t>libraryDependencies</a:t>
            </a:r>
            <a:r>
              <a:rPr lang="en-US" b="1" dirty="0">
                <a:solidFill>
                  <a:srgbClr val="FF0000"/>
                </a:solidFill>
              </a:rPr>
              <a:t> ++= Seq(</a:t>
            </a:r>
          </a:p>
          <a:p>
            <a:pPr marL="225425" lvl="1" indent="0">
              <a:buNone/>
            </a:pPr>
            <a:r>
              <a:rPr lang="en-US" b="1" dirty="0">
                <a:solidFill>
                  <a:srgbClr val="FF0000"/>
                </a:solidFill>
              </a:rPr>
              <a:t>"</a:t>
            </a:r>
            <a:r>
              <a:rPr lang="en-US" b="1" dirty="0" err="1">
                <a:solidFill>
                  <a:srgbClr val="FF0000"/>
                </a:solidFill>
              </a:rPr>
              <a:t>org.scalactic</a:t>
            </a:r>
            <a:r>
              <a:rPr lang="en-US" b="1" dirty="0">
                <a:solidFill>
                  <a:srgbClr val="FF0000"/>
                </a:solidFill>
              </a:rPr>
              <a:t>" %% "</a:t>
            </a:r>
            <a:r>
              <a:rPr lang="en-US" b="1" dirty="0" err="1">
                <a:solidFill>
                  <a:srgbClr val="FF0000"/>
                </a:solidFill>
              </a:rPr>
              <a:t>scalactic</a:t>
            </a:r>
            <a:r>
              <a:rPr lang="en-US" b="1" dirty="0">
                <a:solidFill>
                  <a:srgbClr val="FF0000"/>
                </a:solidFill>
              </a:rPr>
              <a:t>" % "3.2.10",</a:t>
            </a:r>
          </a:p>
          <a:p>
            <a:pPr marL="225425" lvl="1" indent="0">
              <a:buNone/>
            </a:pPr>
            <a:r>
              <a:rPr lang="en-US" b="1" dirty="0">
                <a:solidFill>
                  <a:srgbClr val="FF0000"/>
                </a:solidFill>
              </a:rPr>
              <a:t>"</a:t>
            </a:r>
            <a:r>
              <a:rPr lang="en-US" b="1" dirty="0" err="1">
                <a:solidFill>
                  <a:srgbClr val="FF0000"/>
                </a:solidFill>
              </a:rPr>
              <a:t>org.scalatest</a:t>
            </a:r>
            <a:r>
              <a:rPr lang="en-US" b="1" dirty="0">
                <a:solidFill>
                  <a:srgbClr val="FF0000"/>
                </a:solidFill>
              </a:rPr>
              <a:t>" %% "</a:t>
            </a:r>
            <a:r>
              <a:rPr lang="en-US" b="1" dirty="0" err="1">
                <a:solidFill>
                  <a:srgbClr val="FF0000"/>
                </a:solidFill>
              </a:rPr>
              <a:t>scalatest</a:t>
            </a:r>
            <a:r>
              <a:rPr lang="en-US" b="1" dirty="0">
                <a:solidFill>
                  <a:srgbClr val="FF0000"/>
                </a:solidFill>
              </a:rPr>
              <a:t>" % "3.2.10" % "test"</a:t>
            </a:r>
          </a:p>
          <a:p>
            <a:pPr marL="225425" lvl="1" indent="0">
              <a:buNone/>
            </a:pPr>
            <a:r>
              <a:rPr lang="en-US" b="1" dirty="0">
                <a:solidFill>
                  <a:srgbClr val="FF0000"/>
                </a:solidFill>
              </a:rPr>
              <a:t>)</a:t>
            </a:r>
            <a:endParaRPr lang="en-IN" b="1" dirty="0">
              <a:solidFill>
                <a:srgbClr val="FF0000"/>
              </a:solidFill>
            </a:endParaRPr>
          </a:p>
        </p:txBody>
      </p:sp>
      <p:sp>
        <p:nvSpPr>
          <p:cNvPr id="3" name="Title 2">
            <a:extLst>
              <a:ext uri="{FF2B5EF4-FFF2-40B4-BE49-F238E27FC236}">
                <a16:creationId xmlns:a16="http://schemas.microsoft.com/office/drawing/2014/main" id="{6F83BE45-6F58-44C6-93AD-504A2D4E0E34}"/>
              </a:ext>
            </a:extLst>
          </p:cNvPr>
          <p:cNvSpPr>
            <a:spLocks noGrp="1"/>
          </p:cNvSpPr>
          <p:nvPr>
            <p:ph type="title"/>
          </p:nvPr>
        </p:nvSpPr>
        <p:spPr/>
        <p:txBody>
          <a:bodyPr/>
          <a:lstStyle/>
          <a:p>
            <a:r>
              <a:rPr lang="en-IN" dirty="0"/>
              <a:t>TDD Scala</a:t>
            </a:r>
          </a:p>
        </p:txBody>
      </p:sp>
    </p:spTree>
    <p:extLst>
      <p:ext uri="{BB962C8B-B14F-4D97-AF65-F5344CB8AC3E}">
        <p14:creationId xmlns:p14="http://schemas.microsoft.com/office/powerpoint/2010/main" val="399440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8F092F-971D-4EC5-A410-8955B8018590}"/>
              </a:ext>
            </a:extLst>
          </p:cNvPr>
          <p:cNvSpPr>
            <a:spLocks noGrp="1"/>
          </p:cNvSpPr>
          <p:nvPr>
            <p:ph sz="quarter" idx="12"/>
          </p:nvPr>
        </p:nvSpPr>
        <p:spPr/>
        <p:txBody>
          <a:bodyPr/>
          <a:lstStyle/>
          <a:p>
            <a:r>
              <a:rPr lang="en-IN" dirty="0"/>
              <a:t>Simple matchers</a:t>
            </a:r>
          </a:p>
          <a:p>
            <a:r>
              <a:rPr lang="en-IN" dirty="0"/>
              <a:t>String matchers</a:t>
            </a:r>
          </a:p>
          <a:p>
            <a:r>
              <a:rPr lang="en-IN" dirty="0"/>
              <a:t>Relational operator matchers</a:t>
            </a:r>
          </a:p>
          <a:p>
            <a:r>
              <a:rPr lang="en-IN" dirty="0"/>
              <a:t>Floating-point-matchers</a:t>
            </a:r>
          </a:p>
          <a:p>
            <a:r>
              <a:rPr lang="en-IN" dirty="0"/>
              <a:t>Reference matchers</a:t>
            </a:r>
          </a:p>
          <a:p>
            <a:r>
              <a:rPr lang="en-IN" dirty="0" err="1"/>
              <a:t>Iterable</a:t>
            </a:r>
            <a:r>
              <a:rPr lang="en-IN" dirty="0"/>
              <a:t> matchers</a:t>
            </a:r>
          </a:p>
          <a:p>
            <a:r>
              <a:rPr lang="en-IN" dirty="0" err="1"/>
              <a:t>Seq</a:t>
            </a:r>
            <a:r>
              <a:rPr lang="en-IN" dirty="0"/>
              <a:t> and traversable matchers</a:t>
            </a:r>
          </a:p>
          <a:p>
            <a:r>
              <a:rPr lang="en-IN" dirty="0"/>
              <a:t>Map matchers</a:t>
            </a:r>
          </a:p>
        </p:txBody>
      </p:sp>
      <p:sp>
        <p:nvSpPr>
          <p:cNvPr id="3" name="Title 2">
            <a:extLst>
              <a:ext uri="{FF2B5EF4-FFF2-40B4-BE49-F238E27FC236}">
                <a16:creationId xmlns:a16="http://schemas.microsoft.com/office/drawing/2014/main" id="{558C3341-DADC-40C4-B75C-3C2BE2B86F87}"/>
              </a:ext>
            </a:extLst>
          </p:cNvPr>
          <p:cNvSpPr>
            <a:spLocks noGrp="1"/>
          </p:cNvSpPr>
          <p:nvPr>
            <p:ph type="title"/>
          </p:nvPr>
        </p:nvSpPr>
        <p:spPr/>
        <p:txBody>
          <a:bodyPr/>
          <a:lstStyle/>
          <a:p>
            <a:r>
              <a:rPr lang="en-IN" dirty="0"/>
              <a:t>Matchers in Scala</a:t>
            </a:r>
          </a:p>
        </p:txBody>
      </p:sp>
    </p:spTree>
    <p:extLst>
      <p:ext uri="{BB962C8B-B14F-4D97-AF65-F5344CB8AC3E}">
        <p14:creationId xmlns:p14="http://schemas.microsoft.com/office/powerpoint/2010/main" val="163544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pPr>
              <a:lnSpc>
                <a:spcPct val="120000"/>
              </a:lnSpc>
            </a:pPr>
            <a:r>
              <a:rPr lang="en-US" dirty="0"/>
              <a:t>Mockito </a:t>
            </a:r>
          </a:p>
          <a:p>
            <a:pPr>
              <a:lnSpc>
                <a:spcPct val="120000"/>
              </a:lnSpc>
            </a:pPr>
            <a:r>
              <a:rPr lang="en-US" dirty="0"/>
              <a:t>Mocking Introduction</a:t>
            </a:r>
          </a:p>
          <a:p>
            <a:pPr>
              <a:lnSpc>
                <a:spcPct val="120000"/>
              </a:lnSpc>
            </a:pPr>
            <a:r>
              <a:rPr lang="en-US" dirty="0"/>
              <a:t>The Order Processor </a:t>
            </a:r>
            <a:r>
              <a:rPr lang="en-US" dirty="0" err="1"/>
              <a:t>Usecase</a:t>
            </a:r>
            <a:endParaRPr lang="en-US" dirty="0"/>
          </a:p>
          <a:p>
            <a:pPr>
              <a:lnSpc>
                <a:spcPct val="120000"/>
              </a:lnSpc>
            </a:pPr>
            <a:r>
              <a:rPr lang="en-US" dirty="0"/>
              <a:t>Create the DAO Layer</a:t>
            </a:r>
          </a:p>
          <a:p>
            <a:pPr>
              <a:lnSpc>
                <a:spcPct val="120000"/>
              </a:lnSpc>
            </a:pPr>
            <a:r>
              <a:rPr lang="en-US" dirty="0"/>
              <a:t>Create the BO Layer</a:t>
            </a:r>
          </a:p>
          <a:p>
            <a:pPr>
              <a:lnSpc>
                <a:spcPct val="120000"/>
              </a:lnSpc>
            </a:pPr>
            <a:r>
              <a:rPr lang="en-US" dirty="0"/>
              <a:t>Add the Mockito Dependency</a:t>
            </a:r>
          </a:p>
          <a:p>
            <a:pPr>
              <a:lnSpc>
                <a:spcPct val="120000"/>
              </a:lnSpc>
            </a:pPr>
            <a:r>
              <a:rPr lang="en-US" dirty="0"/>
              <a:t>Stubbing and Setting Expectations</a:t>
            </a:r>
          </a:p>
          <a:p>
            <a:pPr>
              <a:lnSpc>
                <a:spcPct val="120000"/>
              </a:lnSpc>
            </a:pPr>
            <a:endParaRPr lang="en-US"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1342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What Is Test-driven Development</a:t>
            </a:r>
          </a:p>
          <a:p>
            <a:r>
              <a:rPr lang="en-IN" dirty="0"/>
              <a:t> </a:t>
            </a:r>
            <a:r>
              <a:rPr lang="en-US" dirty="0"/>
              <a:t>How Do I Adopt TDD?</a:t>
            </a:r>
          </a:p>
          <a:p>
            <a:r>
              <a:rPr lang="en-IN" dirty="0"/>
              <a:t>Testing Concepts</a:t>
            </a:r>
          </a:p>
          <a:p>
            <a:r>
              <a:rPr lang="en-IN" dirty="0"/>
              <a:t>Test-driven Development Concepts</a:t>
            </a:r>
          </a:p>
          <a:p>
            <a:r>
              <a:rPr lang="en-IN" dirty="0"/>
              <a:t>Testing Tools</a:t>
            </a:r>
          </a:p>
          <a:p>
            <a:r>
              <a:rPr lang="en-IN" dirty="0"/>
              <a:t>Setting Up Testing Infrastructure</a:t>
            </a:r>
          </a:p>
          <a:p>
            <a:r>
              <a:rPr lang="en-US" dirty="0"/>
              <a:t>Installing Java SDK and Eclipse IDE</a:t>
            </a:r>
          </a:p>
          <a:p>
            <a:r>
              <a:rPr lang="en-US" dirty="0"/>
              <a:t>Unit Testing Java code with </a:t>
            </a:r>
            <a:r>
              <a:rPr lang="en-US" dirty="0" err="1"/>
              <a:t>jUnit</a:t>
            </a:r>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10064351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8F092F-971D-4EC5-A410-8955B8018590}"/>
              </a:ext>
            </a:extLst>
          </p:cNvPr>
          <p:cNvSpPr>
            <a:spLocks noGrp="1"/>
          </p:cNvSpPr>
          <p:nvPr>
            <p:ph sz="quarter" idx="12"/>
          </p:nvPr>
        </p:nvSpPr>
        <p:spPr/>
        <p:txBody>
          <a:bodyPr/>
          <a:lstStyle/>
          <a:p>
            <a:r>
              <a:rPr lang="en-IN" dirty="0"/>
              <a:t>Compound matchers</a:t>
            </a:r>
          </a:p>
          <a:p>
            <a:r>
              <a:rPr lang="en-IN" dirty="0"/>
              <a:t>Property matchers</a:t>
            </a:r>
          </a:p>
          <a:p>
            <a:r>
              <a:rPr lang="en-IN" dirty="0" err="1"/>
              <a:t>java.util.Collection</a:t>
            </a:r>
            <a:r>
              <a:rPr lang="en-IN" dirty="0"/>
              <a:t> matchers</a:t>
            </a:r>
          </a:p>
          <a:p>
            <a:r>
              <a:rPr lang="en-IN" dirty="0" err="1"/>
              <a:t>MustMatchers</a:t>
            </a:r>
            <a:endParaRPr lang="en-IN"/>
          </a:p>
          <a:p>
            <a:endParaRPr lang="en-IN" dirty="0"/>
          </a:p>
        </p:txBody>
      </p:sp>
      <p:sp>
        <p:nvSpPr>
          <p:cNvPr id="3" name="Title 2">
            <a:extLst>
              <a:ext uri="{FF2B5EF4-FFF2-40B4-BE49-F238E27FC236}">
                <a16:creationId xmlns:a16="http://schemas.microsoft.com/office/drawing/2014/main" id="{558C3341-DADC-40C4-B75C-3C2BE2B86F87}"/>
              </a:ext>
            </a:extLst>
          </p:cNvPr>
          <p:cNvSpPr>
            <a:spLocks noGrp="1"/>
          </p:cNvSpPr>
          <p:nvPr>
            <p:ph type="title"/>
          </p:nvPr>
        </p:nvSpPr>
        <p:spPr/>
        <p:txBody>
          <a:bodyPr/>
          <a:lstStyle/>
          <a:p>
            <a:r>
              <a:rPr lang="en-IN" dirty="0"/>
              <a:t>Matchers in Scala</a:t>
            </a:r>
          </a:p>
        </p:txBody>
      </p:sp>
    </p:spTree>
    <p:extLst>
      <p:ext uri="{BB962C8B-B14F-4D97-AF65-F5344CB8AC3E}">
        <p14:creationId xmlns:p14="http://schemas.microsoft.com/office/powerpoint/2010/main" val="18173263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C27F2-499E-4DDA-A026-F23652B73E06}"/>
              </a:ext>
            </a:extLst>
          </p:cNvPr>
          <p:cNvSpPr>
            <a:spLocks noGrp="1"/>
          </p:cNvSpPr>
          <p:nvPr>
            <p:ph sz="quarter" idx="12"/>
          </p:nvPr>
        </p:nvSpPr>
        <p:spPr>
          <a:xfrm>
            <a:off x="457201" y="1381125"/>
            <a:ext cx="8228012" cy="4824414"/>
          </a:xfrm>
        </p:spPr>
        <p:txBody>
          <a:bodyPr/>
          <a:lstStyle/>
          <a:p>
            <a:r>
              <a:rPr lang="en-US" dirty="0"/>
              <a:t>There are no functional differences between the styles. </a:t>
            </a:r>
          </a:p>
          <a:p>
            <a:r>
              <a:rPr lang="en-US" dirty="0"/>
              <a:t>All allow the same types of configuration — threads, tags, </a:t>
            </a:r>
            <a:r>
              <a:rPr lang="en-US" dirty="0" err="1"/>
              <a:t>etc</a:t>
            </a:r>
            <a:r>
              <a:rPr lang="en-US" dirty="0"/>
              <a:t> — </a:t>
            </a:r>
          </a:p>
          <a:p>
            <a:r>
              <a:rPr lang="en-US" dirty="0"/>
              <a:t>It is simply a matter of preference how you structure your tests.</a:t>
            </a:r>
            <a:endParaRPr lang="en-IN" dirty="0"/>
          </a:p>
        </p:txBody>
      </p:sp>
      <p:sp>
        <p:nvSpPr>
          <p:cNvPr id="3" name="Title 2">
            <a:extLst>
              <a:ext uri="{FF2B5EF4-FFF2-40B4-BE49-F238E27FC236}">
                <a16:creationId xmlns:a16="http://schemas.microsoft.com/office/drawing/2014/main" id="{E4FCA87F-14F0-4EAD-8ADA-63151EC2D6E0}"/>
              </a:ext>
            </a:extLst>
          </p:cNvPr>
          <p:cNvSpPr>
            <a:spLocks noGrp="1"/>
          </p:cNvSpPr>
          <p:nvPr>
            <p:ph type="title"/>
          </p:nvPr>
        </p:nvSpPr>
        <p:spPr/>
        <p:txBody>
          <a:bodyPr/>
          <a:lstStyle/>
          <a:p>
            <a:r>
              <a:rPr lang="en-IN" dirty="0"/>
              <a:t>Testing Styles</a:t>
            </a:r>
          </a:p>
        </p:txBody>
      </p:sp>
    </p:spTree>
    <p:extLst>
      <p:ext uri="{BB962C8B-B14F-4D97-AF65-F5344CB8AC3E}">
        <p14:creationId xmlns:p14="http://schemas.microsoft.com/office/powerpoint/2010/main" val="19562190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FCA87F-14F0-4EAD-8ADA-63151EC2D6E0}"/>
              </a:ext>
            </a:extLst>
          </p:cNvPr>
          <p:cNvSpPr>
            <a:spLocks noGrp="1"/>
          </p:cNvSpPr>
          <p:nvPr>
            <p:ph type="title"/>
          </p:nvPr>
        </p:nvSpPr>
        <p:spPr/>
        <p:txBody>
          <a:bodyPr/>
          <a:lstStyle/>
          <a:p>
            <a:r>
              <a:rPr lang="en-IN" dirty="0"/>
              <a:t>Testing Styles</a:t>
            </a:r>
          </a:p>
        </p:txBody>
      </p:sp>
      <p:pic>
        <p:nvPicPr>
          <p:cNvPr id="7" name="Picture 6">
            <a:extLst>
              <a:ext uri="{FF2B5EF4-FFF2-40B4-BE49-F238E27FC236}">
                <a16:creationId xmlns:a16="http://schemas.microsoft.com/office/drawing/2014/main" id="{D55CA07B-BC07-496C-AFD7-4B36F1A68CDD}"/>
              </a:ext>
            </a:extLst>
          </p:cNvPr>
          <p:cNvPicPr>
            <a:picLocks noChangeAspect="1"/>
          </p:cNvPicPr>
          <p:nvPr/>
        </p:nvPicPr>
        <p:blipFill rotWithShape="1">
          <a:blip r:embed="rId2"/>
          <a:srcRect l="23333" t="18889" r="55834" b="27778"/>
          <a:stretch/>
        </p:blipFill>
        <p:spPr>
          <a:xfrm>
            <a:off x="1828800" y="1295399"/>
            <a:ext cx="4572000" cy="5310943"/>
          </a:xfrm>
          <a:prstGeom prst="rect">
            <a:avLst/>
          </a:prstGeom>
        </p:spPr>
      </p:pic>
    </p:spTree>
    <p:extLst>
      <p:ext uri="{BB962C8B-B14F-4D97-AF65-F5344CB8AC3E}">
        <p14:creationId xmlns:p14="http://schemas.microsoft.com/office/powerpoint/2010/main" val="25871329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39B734-0920-4C5B-B7BD-C67132B4AA1C}"/>
              </a:ext>
            </a:extLst>
          </p:cNvPr>
          <p:cNvSpPr>
            <a:spLocks noGrp="1"/>
          </p:cNvSpPr>
          <p:nvPr>
            <p:ph sz="quarter" idx="12"/>
          </p:nvPr>
        </p:nvSpPr>
        <p:spPr/>
        <p:txBody>
          <a:bodyPr/>
          <a:lstStyle/>
          <a:p>
            <a:r>
              <a:rPr lang="en-IN" dirty="0" err="1"/>
              <a:t>FunSpec</a:t>
            </a:r>
            <a:r>
              <a:rPr lang="en-IN" dirty="0"/>
              <a:t> </a:t>
            </a:r>
          </a:p>
          <a:p>
            <a:r>
              <a:rPr lang="en-IN" dirty="0" err="1"/>
              <a:t>WordSpec</a:t>
            </a:r>
            <a:r>
              <a:rPr lang="en-IN" dirty="0"/>
              <a:t> </a:t>
            </a:r>
          </a:p>
          <a:p>
            <a:r>
              <a:rPr lang="en-IN" dirty="0"/>
              <a:t> </a:t>
            </a:r>
            <a:r>
              <a:rPr lang="en-IN" dirty="0" err="1"/>
              <a:t>FeatureSpec</a:t>
            </a:r>
            <a:r>
              <a:rPr lang="en-IN" dirty="0"/>
              <a:t> </a:t>
            </a:r>
          </a:p>
          <a:p>
            <a:r>
              <a:rPr lang="en-IN" dirty="0"/>
              <a:t> </a:t>
            </a:r>
            <a:r>
              <a:rPr lang="en-IN" dirty="0" err="1"/>
              <a:t>FreeSpec</a:t>
            </a:r>
            <a:endParaRPr lang="en-IN" dirty="0"/>
          </a:p>
        </p:txBody>
      </p:sp>
      <p:sp>
        <p:nvSpPr>
          <p:cNvPr id="3" name="Title 2">
            <a:extLst>
              <a:ext uri="{FF2B5EF4-FFF2-40B4-BE49-F238E27FC236}">
                <a16:creationId xmlns:a16="http://schemas.microsoft.com/office/drawing/2014/main" id="{6F763D0B-3711-42F2-A034-9F01B3A2D8D8}"/>
              </a:ext>
            </a:extLst>
          </p:cNvPr>
          <p:cNvSpPr>
            <a:spLocks noGrp="1"/>
          </p:cNvSpPr>
          <p:nvPr>
            <p:ph type="title"/>
          </p:nvPr>
        </p:nvSpPr>
        <p:spPr/>
        <p:txBody>
          <a:bodyPr/>
          <a:lstStyle/>
          <a:p>
            <a:r>
              <a:rPr lang="en-IN" dirty="0"/>
              <a:t>Effectively Using Specifications</a:t>
            </a:r>
          </a:p>
        </p:txBody>
      </p:sp>
    </p:spTree>
    <p:extLst>
      <p:ext uri="{BB962C8B-B14F-4D97-AF65-F5344CB8AC3E}">
        <p14:creationId xmlns:p14="http://schemas.microsoft.com/office/powerpoint/2010/main" val="23057093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A0A15D-2CE7-4BA0-B4F0-25EB963DF482}"/>
              </a:ext>
            </a:extLst>
          </p:cNvPr>
          <p:cNvSpPr>
            <a:spLocks noGrp="1"/>
          </p:cNvSpPr>
          <p:nvPr>
            <p:ph sz="quarter" idx="12"/>
          </p:nvPr>
        </p:nvSpPr>
        <p:spPr/>
        <p:txBody>
          <a:bodyPr/>
          <a:lstStyle/>
          <a:p>
            <a:r>
              <a:rPr lang="en-US" dirty="0"/>
              <a:t>A </a:t>
            </a:r>
            <a:r>
              <a:rPr lang="en-US" dirty="0" err="1"/>
              <a:t>WordSpec</a:t>
            </a:r>
            <a:r>
              <a:rPr lang="en-US" dirty="0"/>
              <a:t> is another type of Spec available in </a:t>
            </a:r>
            <a:r>
              <a:rPr lang="en-US" dirty="0" err="1"/>
              <a:t>ScalaTest</a:t>
            </a:r>
            <a:r>
              <a:rPr lang="en-US" dirty="0"/>
              <a:t>. </a:t>
            </a:r>
          </a:p>
          <a:p>
            <a:r>
              <a:rPr lang="en-US" dirty="0" err="1"/>
              <a:t>WordSpec</a:t>
            </a:r>
            <a:r>
              <a:rPr lang="en-US" dirty="0"/>
              <a:t> makes heavy use of the items when, should, and can with the ability to combine these words with any means possible. </a:t>
            </a:r>
          </a:p>
          <a:p>
            <a:r>
              <a:rPr lang="en-US" dirty="0"/>
              <a:t>when, should, and can are methods belonging to String by use of implicit wrapper. </a:t>
            </a:r>
          </a:p>
          <a:p>
            <a:r>
              <a:rPr lang="en-US" dirty="0"/>
              <a:t>Implicit wrappers are Scala’s way of adding functionality to a class.</a:t>
            </a:r>
            <a:endParaRPr lang="en-IN" dirty="0"/>
          </a:p>
        </p:txBody>
      </p:sp>
      <p:sp>
        <p:nvSpPr>
          <p:cNvPr id="3" name="Title 2">
            <a:extLst>
              <a:ext uri="{FF2B5EF4-FFF2-40B4-BE49-F238E27FC236}">
                <a16:creationId xmlns:a16="http://schemas.microsoft.com/office/drawing/2014/main" id="{D84A539C-69CA-4371-B261-69FC851B8802}"/>
              </a:ext>
            </a:extLst>
          </p:cNvPr>
          <p:cNvSpPr>
            <a:spLocks noGrp="1"/>
          </p:cNvSpPr>
          <p:nvPr>
            <p:ph type="title"/>
          </p:nvPr>
        </p:nvSpPr>
        <p:spPr/>
        <p:txBody>
          <a:bodyPr/>
          <a:lstStyle/>
          <a:p>
            <a:r>
              <a:rPr lang="en-IN" dirty="0" err="1"/>
              <a:t>WordSpec</a:t>
            </a:r>
            <a:endParaRPr lang="en-IN" dirty="0"/>
          </a:p>
        </p:txBody>
      </p:sp>
    </p:spTree>
    <p:extLst>
      <p:ext uri="{BB962C8B-B14F-4D97-AF65-F5344CB8AC3E}">
        <p14:creationId xmlns:p14="http://schemas.microsoft.com/office/powerpoint/2010/main" val="18311008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7C047D-58CD-4FDB-B53B-AEE7DE178EC9}"/>
              </a:ext>
            </a:extLst>
          </p:cNvPr>
          <p:cNvSpPr>
            <a:spLocks noGrp="1"/>
          </p:cNvSpPr>
          <p:nvPr>
            <p:ph sz="quarter" idx="12"/>
          </p:nvPr>
        </p:nvSpPr>
        <p:spPr>
          <a:xfrm>
            <a:off x="457201" y="1381125"/>
            <a:ext cx="8228012" cy="2505075"/>
          </a:xfrm>
        </p:spPr>
        <p:txBody>
          <a:bodyPr/>
          <a:lstStyle/>
          <a:p>
            <a:r>
              <a:rPr lang="en-US" dirty="0"/>
              <a:t>Because it gives absolute freedom (and no guidance) on how specification text should be written, </a:t>
            </a:r>
          </a:p>
          <a:p>
            <a:r>
              <a:rPr lang="en-US" dirty="0" err="1"/>
              <a:t>FreeSpec</a:t>
            </a:r>
            <a:r>
              <a:rPr lang="en-US" dirty="0"/>
              <a:t> is a good choice for teams experienced with BDD and able to agree on how to structure the specification text.</a:t>
            </a:r>
            <a:endParaRPr lang="en-IN" dirty="0"/>
          </a:p>
        </p:txBody>
      </p:sp>
      <p:sp>
        <p:nvSpPr>
          <p:cNvPr id="3" name="Title 2">
            <a:extLst>
              <a:ext uri="{FF2B5EF4-FFF2-40B4-BE49-F238E27FC236}">
                <a16:creationId xmlns:a16="http://schemas.microsoft.com/office/drawing/2014/main" id="{8BCD7332-1FA8-48A4-952C-E965BBABC8DD}"/>
              </a:ext>
            </a:extLst>
          </p:cNvPr>
          <p:cNvSpPr>
            <a:spLocks noGrp="1"/>
          </p:cNvSpPr>
          <p:nvPr>
            <p:ph type="title"/>
          </p:nvPr>
        </p:nvSpPr>
        <p:spPr/>
        <p:txBody>
          <a:bodyPr/>
          <a:lstStyle/>
          <a:p>
            <a:r>
              <a:rPr lang="en-IN" dirty="0" err="1"/>
              <a:t>FreeSpec</a:t>
            </a:r>
            <a:endParaRPr lang="en-IN" dirty="0"/>
          </a:p>
        </p:txBody>
      </p:sp>
    </p:spTree>
    <p:extLst>
      <p:ext uri="{BB962C8B-B14F-4D97-AF65-F5344CB8AC3E}">
        <p14:creationId xmlns:p14="http://schemas.microsoft.com/office/powerpoint/2010/main" val="4727308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4328F-1094-4871-BEC1-E092361E49FC}"/>
              </a:ext>
            </a:extLst>
          </p:cNvPr>
          <p:cNvSpPr>
            <a:spLocks noGrp="1"/>
          </p:cNvSpPr>
          <p:nvPr>
            <p:ph sz="quarter" idx="12"/>
          </p:nvPr>
        </p:nvSpPr>
        <p:spPr/>
        <p:txBody>
          <a:bodyPr/>
          <a:lstStyle/>
          <a:p>
            <a:r>
              <a:rPr lang="en-US" dirty="0" err="1"/>
              <a:t>sbt</a:t>
            </a:r>
            <a:r>
              <a:rPr lang="en-US" dirty="0"/>
              <a:t> new </a:t>
            </a:r>
            <a:r>
              <a:rPr lang="en-US" dirty="0" err="1"/>
              <a:t>playframework</a:t>
            </a:r>
            <a:r>
              <a:rPr lang="en-US" dirty="0"/>
              <a:t>/play-scala-seed.g8</a:t>
            </a:r>
          </a:p>
          <a:p>
            <a:r>
              <a:rPr lang="en-US" dirty="0"/>
              <a:t>Go to project folder</a:t>
            </a:r>
          </a:p>
          <a:p>
            <a:r>
              <a:rPr lang="en-US" dirty="0" err="1"/>
              <a:t>sbt</a:t>
            </a:r>
            <a:r>
              <a:rPr lang="en-US" dirty="0"/>
              <a:t> run</a:t>
            </a:r>
          </a:p>
          <a:p>
            <a:r>
              <a:rPr lang="en-US" dirty="0"/>
              <a:t>http://localhost:9000</a:t>
            </a:r>
          </a:p>
          <a:p>
            <a:r>
              <a:rPr lang="en-IN" dirty="0"/>
              <a:t>To run from </a:t>
            </a:r>
            <a:r>
              <a:rPr lang="en-IN" dirty="0" err="1"/>
              <a:t>Intellij</a:t>
            </a:r>
            <a:endParaRPr lang="en-IN" dirty="0"/>
          </a:p>
          <a:p>
            <a:r>
              <a:rPr lang="en-IN" dirty="0"/>
              <a:t>Add Run Configuration as </a:t>
            </a:r>
            <a:r>
              <a:rPr lang="en-IN" dirty="0" err="1"/>
              <a:t>sbt</a:t>
            </a:r>
            <a:r>
              <a:rPr lang="en-IN" dirty="0"/>
              <a:t> task</a:t>
            </a:r>
          </a:p>
        </p:txBody>
      </p:sp>
      <p:sp>
        <p:nvSpPr>
          <p:cNvPr id="3" name="Title 2">
            <a:extLst>
              <a:ext uri="{FF2B5EF4-FFF2-40B4-BE49-F238E27FC236}">
                <a16:creationId xmlns:a16="http://schemas.microsoft.com/office/drawing/2014/main" id="{7C7FA4D6-6E3B-4CA8-BE80-2ECA391F285C}"/>
              </a:ext>
            </a:extLst>
          </p:cNvPr>
          <p:cNvSpPr>
            <a:spLocks noGrp="1"/>
          </p:cNvSpPr>
          <p:nvPr>
            <p:ph type="title"/>
          </p:nvPr>
        </p:nvSpPr>
        <p:spPr/>
        <p:txBody>
          <a:bodyPr/>
          <a:lstStyle/>
          <a:p>
            <a:r>
              <a:rPr lang="en-IN" dirty="0"/>
              <a:t>Play framework</a:t>
            </a:r>
          </a:p>
        </p:txBody>
      </p:sp>
    </p:spTree>
    <p:extLst>
      <p:ext uri="{BB962C8B-B14F-4D97-AF65-F5344CB8AC3E}">
        <p14:creationId xmlns:p14="http://schemas.microsoft.com/office/powerpoint/2010/main" val="32569509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7FA4D6-6E3B-4CA8-BE80-2ECA391F285C}"/>
              </a:ext>
            </a:extLst>
          </p:cNvPr>
          <p:cNvSpPr>
            <a:spLocks noGrp="1"/>
          </p:cNvSpPr>
          <p:nvPr>
            <p:ph type="title"/>
          </p:nvPr>
        </p:nvSpPr>
        <p:spPr/>
        <p:txBody>
          <a:bodyPr/>
          <a:lstStyle/>
          <a:p>
            <a:r>
              <a:rPr lang="en-IN" dirty="0"/>
              <a:t>Play framework</a:t>
            </a:r>
          </a:p>
        </p:txBody>
      </p:sp>
      <p:pic>
        <p:nvPicPr>
          <p:cNvPr id="7" name="Picture 6">
            <a:extLst>
              <a:ext uri="{FF2B5EF4-FFF2-40B4-BE49-F238E27FC236}">
                <a16:creationId xmlns:a16="http://schemas.microsoft.com/office/drawing/2014/main" id="{C49E2D71-7CEE-437C-91F7-7874E59D27B6}"/>
              </a:ext>
            </a:extLst>
          </p:cNvPr>
          <p:cNvPicPr>
            <a:picLocks noChangeAspect="1"/>
          </p:cNvPicPr>
          <p:nvPr/>
        </p:nvPicPr>
        <p:blipFill rotWithShape="1">
          <a:blip r:embed="rId2"/>
          <a:srcRect l="91" t="-1" r="-91" b="61482"/>
          <a:stretch/>
        </p:blipFill>
        <p:spPr>
          <a:xfrm>
            <a:off x="-9331" y="1905000"/>
            <a:ext cx="9144000" cy="1981200"/>
          </a:xfrm>
          <a:prstGeom prst="rect">
            <a:avLst/>
          </a:prstGeom>
        </p:spPr>
      </p:pic>
    </p:spTree>
    <p:extLst>
      <p:ext uri="{BB962C8B-B14F-4D97-AF65-F5344CB8AC3E}">
        <p14:creationId xmlns:p14="http://schemas.microsoft.com/office/powerpoint/2010/main" val="9305192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258BE-3435-4931-9BBF-FCAE5264EEEB}"/>
              </a:ext>
            </a:extLst>
          </p:cNvPr>
          <p:cNvSpPr>
            <a:spLocks noGrp="1"/>
          </p:cNvSpPr>
          <p:nvPr>
            <p:ph sz="quarter" idx="12"/>
          </p:nvPr>
        </p:nvSpPr>
        <p:spPr/>
        <p:txBody>
          <a:bodyPr>
            <a:normAutofit fontScale="85000" lnSpcReduction="10000"/>
          </a:bodyPr>
          <a:lstStyle/>
          <a:p>
            <a:r>
              <a:rPr lang="en-US" dirty="0"/>
              <a:t>Specs2 has a different set of Matchers with different syntax.</a:t>
            </a:r>
          </a:p>
          <a:p>
            <a:r>
              <a:rPr lang="en-US" dirty="0"/>
              <a:t>Specs2 tests are primarily dedicated to behavior-driven development (BDD), whereas </a:t>
            </a:r>
            <a:r>
              <a:rPr lang="en-US" dirty="0" err="1"/>
              <a:t>ScalaTest</a:t>
            </a:r>
            <a:r>
              <a:rPr lang="en-US" dirty="0"/>
              <a:t> tests are more generic.</a:t>
            </a:r>
          </a:p>
          <a:p>
            <a:r>
              <a:rPr lang="en-US" dirty="0" err="1"/>
              <a:t>ScalaTest</a:t>
            </a:r>
            <a:r>
              <a:rPr lang="en-US" dirty="0"/>
              <a:t> provides much more choice and versatility. For example, to write BDD-like Specs2 in </a:t>
            </a:r>
            <a:r>
              <a:rPr lang="en-US" dirty="0" err="1"/>
              <a:t>ScalaTest</a:t>
            </a:r>
            <a:r>
              <a:rPr lang="en-US" dirty="0"/>
              <a:t>, one can use Spec, </a:t>
            </a:r>
            <a:r>
              <a:rPr lang="en-US" dirty="0" err="1"/>
              <a:t>FeatureSpec</a:t>
            </a:r>
            <a:r>
              <a:rPr lang="en-US" dirty="0"/>
              <a:t>, </a:t>
            </a:r>
            <a:r>
              <a:rPr lang="en-US" dirty="0" err="1"/>
              <a:t>WordSpec</a:t>
            </a:r>
            <a:r>
              <a:rPr lang="en-US" dirty="0"/>
              <a:t>, </a:t>
            </a:r>
            <a:r>
              <a:rPr lang="en-US" dirty="0" err="1"/>
              <a:t>FlatSpec</a:t>
            </a:r>
            <a:r>
              <a:rPr lang="en-US" dirty="0"/>
              <a:t>, and </a:t>
            </a:r>
            <a:r>
              <a:rPr lang="en-US" dirty="0" err="1"/>
              <a:t>GivenWhenThen</a:t>
            </a:r>
            <a:r>
              <a:rPr lang="en-US" dirty="0"/>
              <a:t> traits along with </a:t>
            </a:r>
            <a:r>
              <a:rPr lang="en-US" dirty="0" err="1"/>
              <a:t>ShouldMatchers</a:t>
            </a:r>
            <a:r>
              <a:rPr lang="en-US" dirty="0"/>
              <a:t> or </a:t>
            </a:r>
            <a:r>
              <a:rPr lang="en-US" dirty="0" err="1"/>
              <a:t>MustMatcher</a:t>
            </a:r>
            <a:r>
              <a:rPr lang="en-US" dirty="0"/>
              <a:t>. </a:t>
            </a:r>
          </a:p>
          <a:p>
            <a:r>
              <a:rPr lang="en-US" dirty="0"/>
              <a:t>This gives the developer more flexibility to follow his/her own style of writing specifications.</a:t>
            </a:r>
          </a:p>
          <a:p>
            <a:r>
              <a:rPr lang="en-US" dirty="0"/>
              <a:t>Specs2 has a significantly higher number of Matchers than </a:t>
            </a:r>
            <a:r>
              <a:rPr lang="en-US" dirty="0" err="1"/>
              <a:t>ScalaTest</a:t>
            </a:r>
            <a:r>
              <a:rPr lang="en-US" dirty="0"/>
              <a:t>. </a:t>
            </a:r>
          </a:p>
          <a:p>
            <a:r>
              <a:rPr lang="en-US" dirty="0"/>
              <a:t>Most of them are for a particular need. </a:t>
            </a:r>
            <a:endParaRPr lang="en-IN" dirty="0"/>
          </a:p>
        </p:txBody>
      </p:sp>
      <p:sp>
        <p:nvSpPr>
          <p:cNvPr id="3" name="Title 2">
            <a:extLst>
              <a:ext uri="{FF2B5EF4-FFF2-40B4-BE49-F238E27FC236}">
                <a16:creationId xmlns:a16="http://schemas.microsoft.com/office/drawing/2014/main" id="{D85582EA-6C3D-4F2C-BCB3-A6E00A8382C1}"/>
              </a:ext>
            </a:extLst>
          </p:cNvPr>
          <p:cNvSpPr>
            <a:spLocks noGrp="1"/>
          </p:cNvSpPr>
          <p:nvPr>
            <p:ph type="title"/>
          </p:nvPr>
        </p:nvSpPr>
        <p:spPr/>
        <p:txBody>
          <a:bodyPr/>
          <a:lstStyle/>
          <a:p>
            <a:r>
              <a:rPr lang="en-US" dirty="0"/>
              <a:t>Differences between Specs2 and </a:t>
            </a:r>
            <a:r>
              <a:rPr lang="en-US" dirty="0" err="1"/>
              <a:t>ScalaTest</a:t>
            </a:r>
            <a:endParaRPr lang="en-IN" dirty="0"/>
          </a:p>
        </p:txBody>
      </p:sp>
    </p:spTree>
    <p:extLst>
      <p:ext uri="{BB962C8B-B14F-4D97-AF65-F5344CB8AC3E}">
        <p14:creationId xmlns:p14="http://schemas.microsoft.com/office/powerpoint/2010/main" val="5629513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258BE-3435-4931-9BBF-FCAE5264EEEB}"/>
              </a:ext>
            </a:extLst>
          </p:cNvPr>
          <p:cNvSpPr>
            <a:spLocks noGrp="1"/>
          </p:cNvSpPr>
          <p:nvPr>
            <p:ph sz="quarter" idx="12"/>
          </p:nvPr>
        </p:nvSpPr>
        <p:spPr>
          <a:xfrm>
            <a:off x="457201" y="1381124"/>
            <a:ext cx="8228012" cy="5248275"/>
          </a:xfrm>
        </p:spPr>
        <p:txBody>
          <a:bodyPr>
            <a:normAutofit fontScale="70000" lnSpcReduction="20000"/>
          </a:bodyPr>
          <a:lstStyle/>
          <a:p>
            <a:r>
              <a:rPr lang="en-US" dirty="0"/>
              <a:t>For example, in Specs2, you can say:</a:t>
            </a:r>
          </a:p>
          <a:p>
            <a:r>
              <a:rPr lang="en-US" dirty="0" err="1"/>
              <a:t>aFile</a:t>
            </a:r>
            <a:r>
              <a:rPr lang="en-US" dirty="0"/>
              <a:t> </a:t>
            </a:r>
            <a:r>
              <a:rPr lang="en-US" dirty="0" err="1"/>
              <a:t>mustBe</a:t>
            </a:r>
            <a:r>
              <a:rPr lang="en-US" dirty="0"/>
              <a:t> </a:t>
            </a:r>
            <a:r>
              <a:rPr lang="en-US" dirty="0" err="1"/>
              <a:t>aDirectory</a:t>
            </a:r>
            <a:r>
              <a:rPr lang="en-US" dirty="0"/>
              <a:t> Where Specs2 has individual Matchers for </a:t>
            </a:r>
            <a:r>
              <a:rPr lang="en-US" dirty="0" err="1"/>
              <a:t>java.io.Files</a:t>
            </a:r>
            <a:r>
              <a:rPr lang="en-US" dirty="0"/>
              <a:t>, </a:t>
            </a:r>
            <a:r>
              <a:rPr lang="en-US" dirty="0" err="1"/>
              <a:t>ScalaTest</a:t>
            </a:r>
            <a:r>
              <a:rPr lang="en-US" dirty="0"/>
              <a:t> does not have similar Matchers.</a:t>
            </a:r>
          </a:p>
          <a:p>
            <a:r>
              <a:rPr lang="en-US" dirty="0"/>
              <a:t>Another difference between </a:t>
            </a:r>
            <a:r>
              <a:rPr lang="en-US" dirty="0" err="1"/>
              <a:t>ScalaTest</a:t>
            </a:r>
            <a:r>
              <a:rPr lang="en-US" dirty="0"/>
              <a:t> and Spec is implicit conversions. </a:t>
            </a:r>
          </a:p>
          <a:p>
            <a:r>
              <a:rPr lang="en-US" dirty="0" err="1"/>
              <a:t>ScalaTest</a:t>
            </a:r>
            <a:r>
              <a:rPr lang="en-US" dirty="0"/>
              <a:t> only has one implicit conversion, which we achieve using the === operator. T</a:t>
            </a:r>
          </a:p>
          <a:p>
            <a:r>
              <a:rPr lang="en-US" dirty="0"/>
              <a:t>This can, however, be turned off in </a:t>
            </a:r>
            <a:r>
              <a:rPr lang="en-US" dirty="0" err="1"/>
              <a:t>ScalaTest</a:t>
            </a:r>
            <a:r>
              <a:rPr lang="en-US" dirty="0"/>
              <a:t> using a single line of code. </a:t>
            </a:r>
          </a:p>
          <a:p>
            <a:r>
              <a:rPr lang="en-US" dirty="0"/>
              <a:t>This is the only implicit conversion get for free in </a:t>
            </a:r>
            <a:r>
              <a:rPr lang="en-US" dirty="0" err="1"/>
              <a:t>ScalaTest</a:t>
            </a:r>
            <a:r>
              <a:rPr lang="en-US" dirty="0"/>
              <a:t>. </a:t>
            </a:r>
          </a:p>
          <a:p>
            <a:r>
              <a:rPr lang="en-US" dirty="0"/>
              <a:t>There are other implicit conversions, which can be used by </a:t>
            </a:r>
            <a:r>
              <a:rPr lang="en-US" dirty="0" err="1"/>
              <a:t>mixin</a:t>
            </a:r>
            <a:r>
              <a:rPr lang="en-US" dirty="0"/>
              <a:t> other traits.</a:t>
            </a:r>
          </a:p>
          <a:p>
            <a:r>
              <a:rPr lang="en-US" dirty="0"/>
              <a:t>Contrary to this Specs2 gives you dozens of implicit conversion just by extending the Specification class. </a:t>
            </a:r>
          </a:p>
          <a:p>
            <a:r>
              <a:rPr lang="en-US" dirty="0"/>
              <a:t>In practice, this doesn't make much of a difference. </a:t>
            </a:r>
          </a:p>
          <a:p>
            <a:r>
              <a:rPr lang="en-US" dirty="0"/>
              <a:t>The only difference would be that the test code would be more readable without explicit conversions.</a:t>
            </a:r>
            <a:endParaRPr lang="en-IN" dirty="0"/>
          </a:p>
        </p:txBody>
      </p:sp>
      <p:sp>
        <p:nvSpPr>
          <p:cNvPr id="3" name="Title 2">
            <a:extLst>
              <a:ext uri="{FF2B5EF4-FFF2-40B4-BE49-F238E27FC236}">
                <a16:creationId xmlns:a16="http://schemas.microsoft.com/office/drawing/2014/main" id="{D85582EA-6C3D-4F2C-BCB3-A6E00A8382C1}"/>
              </a:ext>
            </a:extLst>
          </p:cNvPr>
          <p:cNvSpPr>
            <a:spLocks noGrp="1"/>
          </p:cNvSpPr>
          <p:nvPr>
            <p:ph type="title"/>
          </p:nvPr>
        </p:nvSpPr>
        <p:spPr/>
        <p:txBody>
          <a:bodyPr/>
          <a:lstStyle/>
          <a:p>
            <a:r>
              <a:rPr lang="en-US" dirty="0"/>
              <a:t>Differences between Specs2 and </a:t>
            </a:r>
            <a:r>
              <a:rPr lang="en-US" dirty="0" err="1"/>
              <a:t>ScalaTest</a:t>
            </a:r>
            <a:endParaRPr lang="en-IN" dirty="0"/>
          </a:p>
        </p:txBody>
      </p:sp>
    </p:spTree>
    <p:extLst>
      <p:ext uri="{BB962C8B-B14F-4D97-AF65-F5344CB8AC3E}">
        <p14:creationId xmlns:p14="http://schemas.microsoft.com/office/powerpoint/2010/main" val="3519422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JUnit in Action</a:t>
            </a:r>
          </a:p>
          <a:p>
            <a:r>
              <a:rPr lang="en-US" dirty="0"/>
              <a:t>Testing for Exceptions </a:t>
            </a:r>
          </a:p>
          <a:p>
            <a:r>
              <a:rPr lang="en-US" dirty="0"/>
              <a:t> @Before and @After </a:t>
            </a:r>
          </a:p>
          <a:p>
            <a:r>
              <a:rPr lang="en-US" dirty="0"/>
              <a:t> Decoupling</a:t>
            </a:r>
          </a:p>
          <a:p>
            <a:r>
              <a:rPr lang="en-IN" dirty="0"/>
              <a:t>Mock Objects</a:t>
            </a:r>
          </a:p>
          <a:p>
            <a:r>
              <a:rPr lang="en-IN" dirty="0" err="1"/>
              <a:t>Mockito</a:t>
            </a:r>
            <a:r>
              <a:rPr lang="en-IN" dirty="0"/>
              <a:t> in Action</a:t>
            </a:r>
          </a:p>
          <a:p>
            <a:r>
              <a:rPr lang="en-IN" dirty="0"/>
              <a:t>Add the </a:t>
            </a:r>
            <a:r>
              <a:rPr lang="en-IN" dirty="0" err="1"/>
              <a:t>Mockito</a:t>
            </a:r>
            <a:r>
              <a:rPr lang="en-IN" dirty="0"/>
              <a:t> Dependency </a:t>
            </a:r>
          </a:p>
          <a:p>
            <a:r>
              <a:rPr lang="en-IN" dirty="0"/>
              <a:t>Stubbing and Setting Expectations </a:t>
            </a:r>
          </a:p>
          <a:p>
            <a:r>
              <a:rPr lang="en-IN" dirty="0"/>
              <a:t>Verify the results</a:t>
            </a:r>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7344319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258BE-3435-4931-9BBF-FCAE5264EEEB}"/>
              </a:ext>
            </a:extLst>
          </p:cNvPr>
          <p:cNvSpPr>
            <a:spLocks noGrp="1"/>
          </p:cNvSpPr>
          <p:nvPr>
            <p:ph sz="quarter" idx="12"/>
          </p:nvPr>
        </p:nvSpPr>
        <p:spPr>
          <a:xfrm>
            <a:off x="457201" y="1381124"/>
            <a:ext cx="8228012" cy="5248275"/>
          </a:xfrm>
        </p:spPr>
        <p:txBody>
          <a:bodyPr>
            <a:normAutofit/>
          </a:bodyPr>
          <a:lstStyle/>
          <a:p>
            <a:r>
              <a:rPr lang="en-US" dirty="0"/>
              <a:t>Specs2 has a bigger collection of operators than the basic five operators, which come packaged with </a:t>
            </a:r>
            <a:r>
              <a:rPr lang="en-US" dirty="0" err="1"/>
              <a:t>ScalaTest</a:t>
            </a:r>
            <a:r>
              <a:rPr lang="en-US" dirty="0"/>
              <a:t>. </a:t>
            </a:r>
          </a:p>
          <a:p>
            <a:r>
              <a:rPr lang="en-US" dirty="0"/>
              <a:t>It only define these basic operators:</a:t>
            </a:r>
          </a:p>
          <a:p>
            <a:r>
              <a:rPr lang="en-US" dirty="0"/>
              <a:t>===</a:t>
            </a:r>
          </a:p>
          <a:p>
            <a:r>
              <a:rPr lang="en-US" dirty="0"/>
              <a:t>&gt;</a:t>
            </a:r>
          </a:p>
          <a:p>
            <a:r>
              <a:rPr lang="en-US" dirty="0"/>
              <a:t>&lt;</a:t>
            </a:r>
          </a:p>
          <a:p>
            <a:r>
              <a:rPr lang="en-US" dirty="0"/>
              <a:t>&gt;=</a:t>
            </a:r>
          </a:p>
          <a:p>
            <a:r>
              <a:rPr lang="en-US" dirty="0"/>
              <a:t>&lt;=</a:t>
            </a:r>
            <a:endParaRPr lang="en-IN" dirty="0"/>
          </a:p>
        </p:txBody>
      </p:sp>
      <p:sp>
        <p:nvSpPr>
          <p:cNvPr id="3" name="Title 2">
            <a:extLst>
              <a:ext uri="{FF2B5EF4-FFF2-40B4-BE49-F238E27FC236}">
                <a16:creationId xmlns:a16="http://schemas.microsoft.com/office/drawing/2014/main" id="{D85582EA-6C3D-4F2C-BCB3-A6E00A8382C1}"/>
              </a:ext>
            </a:extLst>
          </p:cNvPr>
          <p:cNvSpPr>
            <a:spLocks noGrp="1"/>
          </p:cNvSpPr>
          <p:nvPr>
            <p:ph type="title"/>
          </p:nvPr>
        </p:nvSpPr>
        <p:spPr/>
        <p:txBody>
          <a:bodyPr/>
          <a:lstStyle/>
          <a:p>
            <a:r>
              <a:rPr lang="en-US" dirty="0"/>
              <a:t>Differences between Specs2 and </a:t>
            </a:r>
            <a:r>
              <a:rPr lang="en-US" dirty="0" err="1"/>
              <a:t>ScalaTest</a:t>
            </a:r>
            <a:endParaRPr lang="en-IN" dirty="0"/>
          </a:p>
        </p:txBody>
      </p:sp>
    </p:spTree>
    <p:extLst>
      <p:ext uri="{BB962C8B-B14F-4D97-AF65-F5344CB8AC3E}">
        <p14:creationId xmlns:p14="http://schemas.microsoft.com/office/powerpoint/2010/main" val="4334789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258BE-3435-4931-9BBF-FCAE5264EEEB}"/>
              </a:ext>
            </a:extLst>
          </p:cNvPr>
          <p:cNvSpPr>
            <a:spLocks noGrp="1"/>
          </p:cNvSpPr>
          <p:nvPr>
            <p:ph sz="quarter" idx="12"/>
          </p:nvPr>
        </p:nvSpPr>
        <p:spPr>
          <a:xfrm>
            <a:off x="457201" y="1381124"/>
            <a:ext cx="8228012" cy="5248275"/>
          </a:xfrm>
        </p:spPr>
        <p:txBody>
          <a:bodyPr>
            <a:normAutofit fontScale="85000" lnSpcReduction="20000"/>
          </a:bodyPr>
          <a:lstStyle/>
          <a:p>
            <a:r>
              <a:rPr lang="en-US" dirty="0"/>
              <a:t>In Specs2, other than the basic operators, you can also find operators like:</a:t>
            </a:r>
          </a:p>
          <a:p>
            <a:r>
              <a:rPr lang="en-US" dirty="0"/>
              <a:t>-&gt;-</a:t>
            </a:r>
          </a:p>
          <a:p>
            <a:r>
              <a:rPr lang="en-US" dirty="0"/>
              <a:t>&gt;&gt;</a:t>
            </a:r>
          </a:p>
          <a:p>
            <a:r>
              <a:rPr lang="en-US" dirty="0"/>
              <a:t>|</a:t>
            </a:r>
          </a:p>
          <a:p>
            <a:r>
              <a:rPr lang="en-US" dirty="0"/>
              <a:t>|&gt;</a:t>
            </a:r>
          </a:p>
          <a:p>
            <a:r>
              <a:rPr lang="en-US" dirty="0"/>
              <a:t>!</a:t>
            </a:r>
          </a:p>
          <a:p>
            <a:r>
              <a:rPr lang="en-US" dirty="0"/>
              <a:t>^^^</a:t>
            </a:r>
          </a:p>
          <a:p>
            <a:r>
              <a:rPr lang="en-US" dirty="0"/>
              <a:t>All these have a special meaning in Specs2.</a:t>
            </a:r>
          </a:p>
          <a:p>
            <a:r>
              <a:rPr lang="en-US" dirty="0"/>
              <a:t>Specs2 has data tables. This allows the use of number of examples, which can drive the test, much like property-driven tests.</a:t>
            </a:r>
          </a:p>
          <a:p>
            <a:r>
              <a:rPr lang="en-US" dirty="0"/>
              <a:t>Specs2 tests differ from </a:t>
            </a:r>
            <a:r>
              <a:rPr lang="en-US" dirty="0" err="1"/>
              <a:t>ScalaTest</a:t>
            </a:r>
            <a:r>
              <a:rPr lang="en-US" dirty="0"/>
              <a:t> as they can be concurrently executed in a separate thread.</a:t>
            </a:r>
            <a:endParaRPr lang="en-IN" dirty="0"/>
          </a:p>
        </p:txBody>
      </p:sp>
      <p:sp>
        <p:nvSpPr>
          <p:cNvPr id="3" name="Title 2">
            <a:extLst>
              <a:ext uri="{FF2B5EF4-FFF2-40B4-BE49-F238E27FC236}">
                <a16:creationId xmlns:a16="http://schemas.microsoft.com/office/drawing/2014/main" id="{D85582EA-6C3D-4F2C-BCB3-A6E00A8382C1}"/>
              </a:ext>
            </a:extLst>
          </p:cNvPr>
          <p:cNvSpPr>
            <a:spLocks noGrp="1"/>
          </p:cNvSpPr>
          <p:nvPr>
            <p:ph type="title"/>
          </p:nvPr>
        </p:nvSpPr>
        <p:spPr/>
        <p:txBody>
          <a:bodyPr/>
          <a:lstStyle/>
          <a:p>
            <a:r>
              <a:rPr lang="en-US" dirty="0"/>
              <a:t>Differences between Specs2 and </a:t>
            </a:r>
            <a:r>
              <a:rPr lang="en-US" dirty="0" err="1"/>
              <a:t>ScalaTest</a:t>
            </a:r>
            <a:endParaRPr lang="en-IN" dirty="0"/>
          </a:p>
        </p:txBody>
      </p:sp>
    </p:spTree>
    <p:extLst>
      <p:ext uri="{BB962C8B-B14F-4D97-AF65-F5344CB8AC3E}">
        <p14:creationId xmlns:p14="http://schemas.microsoft.com/office/powerpoint/2010/main" val="55008874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8BED92-A182-45F4-BCE3-3FC075D6EAD0}"/>
              </a:ext>
            </a:extLst>
          </p:cNvPr>
          <p:cNvSpPr>
            <a:spLocks noGrp="1"/>
          </p:cNvSpPr>
          <p:nvPr>
            <p:ph sz="quarter" idx="12"/>
          </p:nvPr>
        </p:nvSpPr>
        <p:spPr>
          <a:xfrm>
            <a:off x="457201" y="1381124"/>
            <a:ext cx="8228012" cy="5095875"/>
          </a:xfrm>
        </p:spPr>
        <p:txBody>
          <a:bodyPr>
            <a:normAutofit fontScale="85000" lnSpcReduction="20000"/>
          </a:bodyPr>
          <a:lstStyle/>
          <a:p>
            <a:r>
              <a:rPr lang="en-US" dirty="0"/>
              <a:t>A specification would normally include two things:</a:t>
            </a:r>
          </a:p>
          <a:p>
            <a:pPr lvl="1"/>
            <a:r>
              <a:rPr lang="en-US" dirty="0"/>
              <a:t>Informal text describing the functionality of the application code under test.</a:t>
            </a:r>
          </a:p>
          <a:p>
            <a:pPr lvl="1"/>
            <a:r>
              <a:rPr lang="en-US" dirty="0"/>
              <a:t>Scala code describing the inputs to the test and then comparing the output with the expected output.</a:t>
            </a:r>
          </a:p>
          <a:p>
            <a:pPr lvl="1"/>
            <a:r>
              <a:rPr lang="en-US" dirty="0"/>
              <a:t>Specs2 provides two ways of doing this:</a:t>
            </a:r>
          </a:p>
          <a:p>
            <a:pPr lvl="1"/>
            <a:r>
              <a:rPr lang="en-US" dirty="0"/>
              <a:t>We can write all the informal text in one place and all the Scala code somewhere else.</a:t>
            </a:r>
          </a:p>
          <a:p>
            <a:pPr lvl="1"/>
            <a:r>
              <a:rPr lang="en-US" dirty="0"/>
              <a:t>This style of specification is referred to as "acceptance" specification. We will discuss this in more detail later. </a:t>
            </a:r>
          </a:p>
          <a:p>
            <a:pPr lvl="1"/>
            <a:r>
              <a:rPr lang="en-US" dirty="0"/>
              <a:t>Since the text is in one place, it is much easier for a non-developer to read the test and endorse the specification.</a:t>
            </a:r>
          </a:p>
          <a:p>
            <a:pPr lvl="1"/>
            <a:r>
              <a:rPr lang="en-US" dirty="0"/>
              <a:t>Alternatively, the Scala code and the text can be interleaved with each other.</a:t>
            </a:r>
          </a:p>
          <a:p>
            <a:pPr lvl="1"/>
            <a:r>
              <a:rPr lang="en-US" dirty="0"/>
              <a:t>This structure is more akin to the traditional unit test framework like </a:t>
            </a:r>
            <a:r>
              <a:rPr lang="en-US" dirty="0" err="1"/>
              <a:t>xUnit</a:t>
            </a:r>
            <a:r>
              <a:rPr lang="en-US" dirty="0"/>
              <a:t>. </a:t>
            </a:r>
          </a:p>
          <a:p>
            <a:pPr lvl="1"/>
            <a:r>
              <a:rPr lang="en-US" dirty="0"/>
              <a:t>This is called unit specification.</a:t>
            </a:r>
            <a:endParaRPr lang="en-IN" dirty="0"/>
          </a:p>
        </p:txBody>
      </p:sp>
      <p:sp>
        <p:nvSpPr>
          <p:cNvPr id="3" name="Title 2">
            <a:extLst>
              <a:ext uri="{FF2B5EF4-FFF2-40B4-BE49-F238E27FC236}">
                <a16:creationId xmlns:a16="http://schemas.microsoft.com/office/drawing/2014/main" id="{E1AD27B1-3F82-4669-A49D-C46B0E100F0F}"/>
              </a:ext>
            </a:extLst>
          </p:cNvPr>
          <p:cNvSpPr>
            <a:spLocks noGrp="1"/>
          </p:cNvSpPr>
          <p:nvPr>
            <p:ph type="title"/>
          </p:nvPr>
        </p:nvSpPr>
        <p:spPr/>
        <p:txBody>
          <a:bodyPr/>
          <a:lstStyle/>
          <a:p>
            <a:r>
              <a:rPr lang="en-IN" dirty="0"/>
              <a:t>Styles</a:t>
            </a:r>
          </a:p>
        </p:txBody>
      </p:sp>
    </p:spTree>
    <p:extLst>
      <p:ext uri="{BB962C8B-B14F-4D97-AF65-F5344CB8AC3E}">
        <p14:creationId xmlns:p14="http://schemas.microsoft.com/office/powerpoint/2010/main" val="37287752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a:t>
            </a:r>
          </a:p>
        </p:txBody>
      </p:sp>
      <p:pic>
        <p:nvPicPr>
          <p:cNvPr id="5" name="Picture 4">
            <a:extLst>
              <a:ext uri="{FF2B5EF4-FFF2-40B4-BE49-F238E27FC236}">
                <a16:creationId xmlns:a16="http://schemas.microsoft.com/office/drawing/2014/main" id="{17AB3BD5-785E-42CD-949F-4D58558C46EC}"/>
              </a:ext>
            </a:extLst>
          </p:cNvPr>
          <p:cNvPicPr>
            <a:picLocks noChangeAspect="1"/>
          </p:cNvPicPr>
          <p:nvPr/>
        </p:nvPicPr>
        <p:blipFill>
          <a:blip r:embed="rId2"/>
          <a:stretch>
            <a:fillRect/>
          </a:stretch>
        </p:blipFill>
        <p:spPr>
          <a:xfrm>
            <a:off x="1981200" y="1545076"/>
            <a:ext cx="4711066" cy="5142802"/>
          </a:xfrm>
          <a:prstGeom prst="rect">
            <a:avLst/>
          </a:prstGeom>
        </p:spPr>
      </p:pic>
    </p:spTree>
    <p:extLst>
      <p:ext uri="{BB962C8B-B14F-4D97-AF65-F5344CB8AC3E}">
        <p14:creationId xmlns:p14="http://schemas.microsoft.com/office/powerpoint/2010/main" val="33932916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a:t>
            </a:r>
          </a:p>
        </p:txBody>
      </p:sp>
      <p:pic>
        <p:nvPicPr>
          <p:cNvPr id="4" name="Picture 3">
            <a:extLst>
              <a:ext uri="{FF2B5EF4-FFF2-40B4-BE49-F238E27FC236}">
                <a16:creationId xmlns:a16="http://schemas.microsoft.com/office/drawing/2014/main" id="{05B02D0A-8D21-4627-A12D-A3C6EB14E7B2}"/>
              </a:ext>
            </a:extLst>
          </p:cNvPr>
          <p:cNvPicPr>
            <a:picLocks noChangeAspect="1"/>
          </p:cNvPicPr>
          <p:nvPr/>
        </p:nvPicPr>
        <p:blipFill>
          <a:blip r:embed="rId2"/>
          <a:stretch>
            <a:fillRect/>
          </a:stretch>
        </p:blipFill>
        <p:spPr>
          <a:xfrm>
            <a:off x="476585" y="1600200"/>
            <a:ext cx="8157233" cy="4572000"/>
          </a:xfrm>
          <a:prstGeom prst="rect">
            <a:avLst/>
          </a:prstGeom>
        </p:spPr>
      </p:pic>
    </p:spTree>
    <p:extLst>
      <p:ext uri="{BB962C8B-B14F-4D97-AF65-F5344CB8AC3E}">
        <p14:creationId xmlns:p14="http://schemas.microsoft.com/office/powerpoint/2010/main" val="10766693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a:xfrm>
            <a:off x="459480" y="64423"/>
            <a:ext cx="8205261" cy="785553"/>
          </a:xfrm>
        </p:spPr>
        <p:txBody>
          <a:bodyPr/>
          <a:lstStyle/>
          <a:p>
            <a:r>
              <a:rPr lang="en-IN" dirty="0"/>
              <a:t>Matchers (String)</a:t>
            </a:r>
          </a:p>
        </p:txBody>
      </p:sp>
      <p:pic>
        <p:nvPicPr>
          <p:cNvPr id="5" name="Picture 4">
            <a:extLst>
              <a:ext uri="{FF2B5EF4-FFF2-40B4-BE49-F238E27FC236}">
                <a16:creationId xmlns:a16="http://schemas.microsoft.com/office/drawing/2014/main" id="{F93CEE97-BFC9-40CC-A839-9419B5BDBAB9}"/>
              </a:ext>
            </a:extLst>
          </p:cNvPr>
          <p:cNvPicPr>
            <a:picLocks noChangeAspect="1"/>
          </p:cNvPicPr>
          <p:nvPr/>
        </p:nvPicPr>
        <p:blipFill>
          <a:blip r:embed="rId2"/>
          <a:stretch>
            <a:fillRect/>
          </a:stretch>
        </p:blipFill>
        <p:spPr>
          <a:xfrm>
            <a:off x="1651408" y="1447800"/>
            <a:ext cx="6295192" cy="4953000"/>
          </a:xfrm>
          <a:prstGeom prst="rect">
            <a:avLst/>
          </a:prstGeom>
        </p:spPr>
      </p:pic>
    </p:spTree>
    <p:extLst>
      <p:ext uri="{BB962C8B-B14F-4D97-AF65-F5344CB8AC3E}">
        <p14:creationId xmlns:p14="http://schemas.microsoft.com/office/powerpoint/2010/main" val="13449452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(Relational)</a:t>
            </a:r>
          </a:p>
        </p:txBody>
      </p:sp>
      <p:pic>
        <p:nvPicPr>
          <p:cNvPr id="4" name="Picture 3">
            <a:extLst>
              <a:ext uri="{FF2B5EF4-FFF2-40B4-BE49-F238E27FC236}">
                <a16:creationId xmlns:a16="http://schemas.microsoft.com/office/drawing/2014/main" id="{889BE33C-D35D-43AE-B6FB-1E9C8422D35E}"/>
              </a:ext>
            </a:extLst>
          </p:cNvPr>
          <p:cNvPicPr>
            <a:picLocks noChangeAspect="1"/>
          </p:cNvPicPr>
          <p:nvPr/>
        </p:nvPicPr>
        <p:blipFill>
          <a:blip r:embed="rId2"/>
          <a:stretch>
            <a:fillRect/>
          </a:stretch>
        </p:blipFill>
        <p:spPr>
          <a:xfrm>
            <a:off x="2057400" y="1447800"/>
            <a:ext cx="4868214" cy="5116749"/>
          </a:xfrm>
          <a:prstGeom prst="rect">
            <a:avLst/>
          </a:prstGeom>
        </p:spPr>
      </p:pic>
    </p:spTree>
    <p:extLst>
      <p:ext uri="{BB962C8B-B14F-4D97-AF65-F5344CB8AC3E}">
        <p14:creationId xmlns:p14="http://schemas.microsoft.com/office/powerpoint/2010/main" val="3043114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(Floating Point)</a:t>
            </a:r>
          </a:p>
        </p:txBody>
      </p:sp>
      <p:pic>
        <p:nvPicPr>
          <p:cNvPr id="5" name="Picture 4">
            <a:extLst>
              <a:ext uri="{FF2B5EF4-FFF2-40B4-BE49-F238E27FC236}">
                <a16:creationId xmlns:a16="http://schemas.microsoft.com/office/drawing/2014/main" id="{93F5EE3F-960E-488E-83EE-8A912E920B2F}"/>
              </a:ext>
            </a:extLst>
          </p:cNvPr>
          <p:cNvPicPr>
            <a:picLocks noChangeAspect="1"/>
          </p:cNvPicPr>
          <p:nvPr/>
        </p:nvPicPr>
        <p:blipFill>
          <a:blip r:embed="rId2"/>
          <a:stretch>
            <a:fillRect/>
          </a:stretch>
        </p:blipFill>
        <p:spPr>
          <a:xfrm>
            <a:off x="1327033" y="1905000"/>
            <a:ext cx="6489934" cy="3793192"/>
          </a:xfrm>
          <a:prstGeom prst="rect">
            <a:avLst/>
          </a:prstGeom>
        </p:spPr>
      </p:pic>
    </p:spTree>
    <p:extLst>
      <p:ext uri="{BB962C8B-B14F-4D97-AF65-F5344CB8AC3E}">
        <p14:creationId xmlns:p14="http://schemas.microsoft.com/office/powerpoint/2010/main" val="35732798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(References)</a:t>
            </a:r>
          </a:p>
        </p:txBody>
      </p:sp>
      <p:pic>
        <p:nvPicPr>
          <p:cNvPr id="4" name="Picture 3">
            <a:extLst>
              <a:ext uri="{FF2B5EF4-FFF2-40B4-BE49-F238E27FC236}">
                <a16:creationId xmlns:a16="http://schemas.microsoft.com/office/drawing/2014/main" id="{1274995F-4326-46FA-B017-FFD4C6C1BA6A}"/>
              </a:ext>
            </a:extLst>
          </p:cNvPr>
          <p:cNvPicPr>
            <a:picLocks noChangeAspect="1"/>
          </p:cNvPicPr>
          <p:nvPr/>
        </p:nvPicPr>
        <p:blipFill>
          <a:blip r:embed="rId2"/>
          <a:stretch>
            <a:fillRect/>
          </a:stretch>
        </p:blipFill>
        <p:spPr>
          <a:xfrm>
            <a:off x="990599" y="1905000"/>
            <a:ext cx="5843695" cy="2971800"/>
          </a:xfrm>
          <a:prstGeom prst="rect">
            <a:avLst/>
          </a:prstGeom>
        </p:spPr>
      </p:pic>
    </p:spTree>
    <p:extLst>
      <p:ext uri="{BB962C8B-B14F-4D97-AF65-F5344CB8AC3E}">
        <p14:creationId xmlns:p14="http://schemas.microsoft.com/office/powerpoint/2010/main" val="25273554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(Option/Either)</a:t>
            </a:r>
          </a:p>
        </p:txBody>
      </p:sp>
      <p:pic>
        <p:nvPicPr>
          <p:cNvPr id="5" name="Picture 4">
            <a:extLst>
              <a:ext uri="{FF2B5EF4-FFF2-40B4-BE49-F238E27FC236}">
                <a16:creationId xmlns:a16="http://schemas.microsoft.com/office/drawing/2014/main" id="{4C241328-E163-4844-B483-903D1C29BE23}"/>
              </a:ext>
            </a:extLst>
          </p:cNvPr>
          <p:cNvPicPr>
            <a:picLocks noChangeAspect="1"/>
          </p:cNvPicPr>
          <p:nvPr/>
        </p:nvPicPr>
        <p:blipFill>
          <a:blip r:embed="rId2"/>
          <a:stretch>
            <a:fillRect/>
          </a:stretch>
        </p:blipFill>
        <p:spPr>
          <a:xfrm>
            <a:off x="2057400" y="2133600"/>
            <a:ext cx="5524501" cy="3338209"/>
          </a:xfrm>
          <a:prstGeom prst="rect">
            <a:avLst/>
          </a:prstGeom>
        </p:spPr>
      </p:pic>
    </p:spTree>
    <p:extLst>
      <p:ext uri="{BB962C8B-B14F-4D97-AF65-F5344CB8AC3E}">
        <p14:creationId xmlns:p14="http://schemas.microsoft.com/office/powerpoint/2010/main" val="1975068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Test a negative scenario </a:t>
            </a:r>
          </a:p>
          <a:p>
            <a:r>
              <a:rPr lang="en-IN" dirty="0"/>
              <a:t>Mocking Exceptions</a:t>
            </a:r>
          </a:p>
          <a:p>
            <a:r>
              <a:rPr lang="en-IN" dirty="0"/>
              <a:t>Verification Mode</a:t>
            </a:r>
          </a:p>
          <a:p>
            <a:r>
              <a:rPr lang="en-IN" dirty="0"/>
              <a:t>Add the </a:t>
            </a:r>
            <a:r>
              <a:rPr lang="en-IN" dirty="0" err="1"/>
              <a:t>Mockito</a:t>
            </a:r>
            <a:r>
              <a:rPr lang="en-IN" dirty="0"/>
              <a:t> Dependency</a:t>
            </a:r>
          </a:p>
          <a:p>
            <a:r>
              <a:rPr lang="en-IN" dirty="0"/>
              <a:t>Stub Void Methods Implicitly</a:t>
            </a:r>
          </a:p>
          <a:p>
            <a:r>
              <a:rPr lang="en-IN" dirty="0"/>
              <a:t>Stub Void Methods Explicitly</a:t>
            </a:r>
          </a:p>
          <a:p>
            <a:r>
              <a:rPr lang="en-IN" dirty="0"/>
              <a:t>say </a:t>
            </a:r>
            <a:r>
              <a:rPr lang="en-IN" dirty="0" err="1"/>
              <a:t>doNothing</a:t>
            </a:r>
            <a:r>
              <a:rPr lang="en-IN" dirty="0"/>
              <a:t> to test Consecutive calls</a:t>
            </a:r>
          </a:p>
          <a:p>
            <a:r>
              <a:rPr lang="en-IN" dirty="0"/>
              <a:t>The F.I.R.S.T Principle </a:t>
            </a:r>
          </a:p>
          <a:p>
            <a:r>
              <a:rPr lang="en-IN" dirty="0"/>
              <a:t>Test Doubles Introduction </a:t>
            </a:r>
          </a:p>
          <a:p>
            <a:r>
              <a:rPr lang="en-IN" dirty="0"/>
              <a:t>Test Doubles In </a:t>
            </a:r>
            <a:r>
              <a:rPr lang="en-IN" dirty="0" err="1"/>
              <a:t>Mockito</a:t>
            </a:r>
            <a:r>
              <a:rPr lang="en-IN" dirty="0"/>
              <a:t> </a:t>
            </a:r>
          </a:p>
          <a:p>
            <a:r>
              <a:rPr lang="en-IN" dirty="0"/>
              <a:t>Refactoring </a:t>
            </a:r>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39194874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(try/monad)</a:t>
            </a:r>
          </a:p>
        </p:txBody>
      </p:sp>
      <p:pic>
        <p:nvPicPr>
          <p:cNvPr id="4" name="Picture 3">
            <a:extLst>
              <a:ext uri="{FF2B5EF4-FFF2-40B4-BE49-F238E27FC236}">
                <a16:creationId xmlns:a16="http://schemas.microsoft.com/office/drawing/2014/main" id="{26712AC0-2537-4BC3-97B9-D5C2BA9D9D99}"/>
              </a:ext>
            </a:extLst>
          </p:cNvPr>
          <p:cNvPicPr>
            <a:picLocks noChangeAspect="1"/>
          </p:cNvPicPr>
          <p:nvPr/>
        </p:nvPicPr>
        <p:blipFill>
          <a:blip r:embed="rId2"/>
          <a:stretch>
            <a:fillRect/>
          </a:stretch>
        </p:blipFill>
        <p:spPr>
          <a:xfrm>
            <a:off x="1017431" y="2592421"/>
            <a:ext cx="7109138" cy="1673157"/>
          </a:xfrm>
          <a:prstGeom prst="rect">
            <a:avLst/>
          </a:prstGeom>
        </p:spPr>
      </p:pic>
    </p:spTree>
    <p:extLst>
      <p:ext uri="{BB962C8B-B14F-4D97-AF65-F5344CB8AC3E}">
        <p14:creationId xmlns:p14="http://schemas.microsoft.com/office/powerpoint/2010/main" val="403860230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6F3760-AD5A-4690-BC79-5FA45D630A5B}"/>
              </a:ext>
            </a:extLst>
          </p:cNvPr>
          <p:cNvSpPr>
            <a:spLocks noGrp="1"/>
          </p:cNvSpPr>
          <p:nvPr>
            <p:ph sz="quarter" idx="12"/>
          </p:nvPr>
        </p:nvSpPr>
        <p:spPr/>
        <p:txBody>
          <a:bodyPr/>
          <a:lstStyle/>
          <a:p>
            <a:r>
              <a:rPr lang="en-US" dirty="0"/>
              <a:t>Specs2 has a very succinct way of checking that an exception is thrown:</a:t>
            </a:r>
          </a:p>
          <a:p>
            <a:pPr lvl="1"/>
            <a:r>
              <a:rPr lang="en-US" dirty="0" err="1"/>
              <a:t>throwA</a:t>
            </a:r>
            <a:r>
              <a:rPr lang="en-US" dirty="0"/>
              <a:t>[</a:t>
            </a:r>
            <a:r>
              <a:rPr lang="en-US" dirty="0" err="1"/>
              <a:t>ExceptionType</a:t>
            </a:r>
            <a:r>
              <a:rPr lang="en-US" dirty="0"/>
              <a:t>]</a:t>
            </a:r>
          </a:p>
          <a:p>
            <a:pPr lvl="1"/>
            <a:r>
              <a:rPr lang="en-US" dirty="0" err="1"/>
              <a:t>throwAExceptionType</a:t>
            </a:r>
            <a:endParaRPr lang="en-US" dirty="0"/>
          </a:p>
          <a:p>
            <a:pPr lvl="1"/>
            <a:r>
              <a:rPr lang="en-US" dirty="0" err="1"/>
              <a:t>throwA</a:t>
            </a:r>
            <a:r>
              <a:rPr lang="en-US" dirty="0"/>
              <a:t>(exception)</a:t>
            </a:r>
            <a:endParaRPr lang="en-IN" dirty="0"/>
          </a:p>
        </p:txBody>
      </p:sp>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(Exception)</a:t>
            </a:r>
          </a:p>
        </p:txBody>
      </p:sp>
    </p:spTree>
    <p:extLst>
      <p:ext uri="{BB962C8B-B14F-4D97-AF65-F5344CB8AC3E}">
        <p14:creationId xmlns:p14="http://schemas.microsoft.com/office/powerpoint/2010/main" val="17344178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a:t>
            </a:r>
            <a:r>
              <a:rPr lang="en-IN" dirty="0" err="1"/>
              <a:t>Iterable</a:t>
            </a:r>
            <a:r>
              <a:rPr lang="en-IN" dirty="0"/>
              <a:t>)</a:t>
            </a:r>
          </a:p>
        </p:txBody>
      </p:sp>
      <p:pic>
        <p:nvPicPr>
          <p:cNvPr id="7" name="Picture 6">
            <a:extLst>
              <a:ext uri="{FF2B5EF4-FFF2-40B4-BE49-F238E27FC236}">
                <a16:creationId xmlns:a16="http://schemas.microsoft.com/office/drawing/2014/main" id="{152315CE-58FF-4524-A2B9-ACD0352EE6CA}"/>
              </a:ext>
            </a:extLst>
          </p:cNvPr>
          <p:cNvPicPr>
            <a:picLocks noChangeAspect="1"/>
          </p:cNvPicPr>
          <p:nvPr/>
        </p:nvPicPr>
        <p:blipFill>
          <a:blip r:embed="rId2"/>
          <a:stretch>
            <a:fillRect/>
          </a:stretch>
        </p:blipFill>
        <p:spPr>
          <a:xfrm>
            <a:off x="1447799" y="1600200"/>
            <a:ext cx="5861687" cy="5087678"/>
          </a:xfrm>
          <a:prstGeom prst="rect">
            <a:avLst/>
          </a:prstGeom>
        </p:spPr>
      </p:pic>
    </p:spTree>
    <p:extLst>
      <p:ext uri="{BB962C8B-B14F-4D97-AF65-F5344CB8AC3E}">
        <p14:creationId xmlns:p14="http://schemas.microsoft.com/office/powerpoint/2010/main" val="39953874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(Sequencers and </a:t>
            </a:r>
            <a:r>
              <a:rPr lang="en-IN" dirty="0" err="1"/>
              <a:t>Traversables</a:t>
            </a:r>
            <a:r>
              <a:rPr lang="en-IN" dirty="0"/>
              <a:t>)</a:t>
            </a:r>
          </a:p>
        </p:txBody>
      </p:sp>
      <p:pic>
        <p:nvPicPr>
          <p:cNvPr id="4" name="Picture 3">
            <a:extLst>
              <a:ext uri="{FF2B5EF4-FFF2-40B4-BE49-F238E27FC236}">
                <a16:creationId xmlns:a16="http://schemas.microsoft.com/office/drawing/2014/main" id="{00D77EC2-EA32-4DD1-A0D2-3FDFD8CB5BC0}"/>
              </a:ext>
            </a:extLst>
          </p:cNvPr>
          <p:cNvPicPr>
            <a:picLocks noChangeAspect="1"/>
          </p:cNvPicPr>
          <p:nvPr/>
        </p:nvPicPr>
        <p:blipFill>
          <a:blip r:embed="rId2"/>
          <a:stretch>
            <a:fillRect/>
          </a:stretch>
        </p:blipFill>
        <p:spPr>
          <a:xfrm>
            <a:off x="666865" y="1690991"/>
            <a:ext cx="7330916" cy="3719209"/>
          </a:xfrm>
          <a:prstGeom prst="rect">
            <a:avLst/>
          </a:prstGeom>
        </p:spPr>
      </p:pic>
    </p:spTree>
    <p:extLst>
      <p:ext uri="{BB962C8B-B14F-4D97-AF65-F5344CB8AC3E}">
        <p14:creationId xmlns:p14="http://schemas.microsoft.com/office/powerpoint/2010/main" val="16603070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(Maps)</a:t>
            </a:r>
          </a:p>
        </p:txBody>
      </p:sp>
      <p:pic>
        <p:nvPicPr>
          <p:cNvPr id="5" name="Picture 4">
            <a:extLst>
              <a:ext uri="{FF2B5EF4-FFF2-40B4-BE49-F238E27FC236}">
                <a16:creationId xmlns:a16="http://schemas.microsoft.com/office/drawing/2014/main" id="{BA5310FE-32AB-4DF9-A2E2-B9412715FEC0}"/>
              </a:ext>
            </a:extLst>
          </p:cNvPr>
          <p:cNvPicPr>
            <a:picLocks noChangeAspect="1"/>
          </p:cNvPicPr>
          <p:nvPr/>
        </p:nvPicPr>
        <p:blipFill>
          <a:blip r:embed="rId2"/>
          <a:stretch>
            <a:fillRect/>
          </a:stretch>
        </p:blipFill>
        <p:spPr>
          <a:xfrm>
            <a:off x="914400" y="2015247"/>
            <a:ext cx="6781800" cy="4229880"/>
          </a:xfrm>
          <a:prstGeom prst="rect">
            <a:avLst/>
          </a:prstGeom>
        </p:spPr>
      </p:pic>
    </p:spTree>
    <p:extLst>
      <p:ext uri="{BB962C8B-B14F-4D97-AF65-F5344CB8AC3E}">
        <p14:creationId xmlns:p14="http://schemas.microsoft.com/office/powerpoint/2010/main" val="3758603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9B0D3-E4C3-4CE4-8953-CC4F9168A08B}"/>
              </a:ext>
            </a:extLst>
          </p:cNvPr>
          <p:cNvSpPr>
            <a:spLocks noGrp="1"/>
          </p:cNvSpPr>
          <p:nvPr>
            <p:ph type="title"/>
          </p:nvPr>
        </p:nvSpPr>
        <p:spPr/>
        <p:txBody>
          <a:bodyPr/>
          <a:lstStyle/>
          <a:p>
            <a:r>
              <a:rPr lang="en-IN" dirty="0"/>
              <a:t>Matchers (Files)</a:t>
            </a:r>
          </a:p>
        </p:txBody>
      </p:sp>
      <p:pic>
        <p:nvPicPr>
          <p:cNvPr id="4" name="Picture 3">
            <a:extLst>
              <a:ext uri="{FF2B5EF4-FFF2-40B4-BE49-F238E27FC236}">
                <a16:creationId xmlns:a16="http://schemas.microsoft.com/office/drawing/2014/main" id="{32503DD8-6802-430E-B449-FDFEADF30C2D}"/>
              </a:ext>
            </a:extLst>
          </p:cNvPr>
          <p:cNvPicPr>
            <a:picLocks noChangeAspect="1"/>
          </p:cNvPicPr>
          <p:nvPr/>
        </p:nvPicPr>
        <p:blipFill>
          <a:blip r:embed="rId2"/>
          <a:stretch>
            <a:fillRect/>
          </a:stretch>
        </p:blipFill>
        <p:spPr>
          <a:xfrm>
            <a:off x="2057400" y="1464012"/>
            <a:ext cx="3855076" cy="5347147"/>
          </a:xfrm>
          <a:prstGeom prst="rect">
            <a:avLst/>
          </a:prstGeom>
        </p:spPr>
      </p:pic>
    </p:spTree>
    <p:extLst>
      <p:ext uri="{BB962C8B-B14F-4D97-AF65-F5344CB8AC3E}">
        <p14:creationId xmlns:p14="http://schemas.microsoft.com/office/powerpoint/2010/main" val="29496128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74F19-6505-4072-828B-8B9CE7E5078A}"/>
              </a:ext>
            </a:extLst>
          </p:cNvPr>
          <p:cNvSpPr>
            <a:spLocks noGrp="1"/>
          </p:cNvSpPr>
          <p:nvPr>
            <p:ph sz="quarter" idx="12"/>
          </p:nvPr>
        </p:nvSpPr>
        <p:spPr/>
        <p:txBody>
          <a:bodyPr/>
          <a:lstStyle/>
          <a:p>
            <a:r>
              <a:rPr lang="en-IN" dirty="0"/>
              <a:t>Given When Then</a:t>
            </a:r>
          </a:p>
          <a:p>
            <a:r>
              <a:rPr lang="en-IN" dirty="0"/>
              <a:t>Tags</a:t>
            </a:r>
          </a:p>
          <a:p>
            <a:r>
              <a:rPr lang="en-IN" dirty="0"/>
              <a:t>Fixtures</a:t>
            </a:r>
          </a:p>
        </p:txBody>
      </p:sp>
      <p:sp>
        <p:nvSpPr>
          <p:cNvPr id="3" name="Title 2">
            <a:extLst>
              <a:ext uri="{FF2B5EF4-FFF2-40B4-BE49-F238E27FC236}">
                <a16:creationId xmlns:a16="http://schemas.microsoft.com/office/drawing/2014/main" id="{FF4E95F9-9D74-446B-B917-29D5033E349E}"/>
              </a:ext>
            </a:extLst>
          </p:cNvPr>
          <p:cNvSpPr>
            <a:spLocks noGrp="1"/>
          </p:cNvSpPr>
          <p:nvPr>
            <p:ph type="title"/>
          </p:nvPr>
        </p:nvSpPr>
        <p:spPr/>
        <p:txBody>
          <a:bodyPr/>
          <a:lstStyle/>
          <a:p>
            <a:r>
              <a:rPr lang="en-IN" dirty="0"/>
              <a:t>Chain Tests</a:t>
            </a:r>
          </a:p>
        </p:txBody>
      </p:sp>
    </p:spTree>
    <p:extLst>
      <p:ext uri="{BB962C8B-B14F-4D97-AF65-F5344CB8AC3E}">
        <p14:creationId xmlns:p14="http://schemas.microsoft.com/office/powerpoint/2010/main" val="698511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Junit and Mockito Framework</a:t>
            </a:r>
          </a:p>
          <a:p>
            <a:pPr lvl="1"/>
            <a:r>
              <a:rPr lang="en-US" dirty="0"/>
              <a:t>Test Driven Development</a:t>
            </a:r>
          </a:p>
          <a:p>
            <a:pPr lvl="1"/>
            <a:r>
              <a:rPr lang="en-US" dirty="0"/>
              <a:t>Scala</a:t>
            </a:r>
          </a:p>
          <a:p>
            <a:pPr lvl="1"/>
            <a:r>
              <a:rPr lang="en-US" dirty="0"/>
              <a:t>Scala Unit Testing</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Web Tier Testing </a:t>
            </a:r>
          </a:p>
          <a:p>
            <a:r>
              <a:rPr lang="en-IN" dirty="0"/>
              <a:t>Middle Tier Testing </a:t>
            </a:r>
          </a:p>
          <a:p>
            <a:r>
              <a:rPr lang="en-IN" dirty="0"/>
              <a:t>Testing Legacy Code </a:t>
            </a:r>
          </a:p>
          <a:p>
            <a:r>
              <a:rPr lang="en-IN" dirty="0"/>
              <a:t>Continuous Integration Testing </a:t>
            </a:r>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2438179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Test-Driven Development (TDD) is a technique for building software that guides software development by writing tests. (Martin Fowler’s definition)</a:t>
            </a:r>
          </a:p>
          <a:p>
            <a:r>
              <a:rPr lang="en-US" b="1" dirty="0"/>
              <a:t>“Test </a:t>
            </a:r>
            <a:r>
              <a:rPr lang="en-US" dirty="0"/>
              <a:t>Driven </a:t>
            </a:r>
            <a:r>
              <a:rPr lang="en-US" b="1" dirty="0"/>
              <a:t>Development</a:t>
            </a:r>
            <a:r>
              <a:rPr lang="en-US" dirty="0"/>
              <a:t>” is NOT primarily about testing or development (i.e., coding)</a:t>
            </a:r>
          </a:p>
          <a:p>
            <a:r>
              <a:rPr lang="en-US" dirty="0"/>
              <a:t>It is rather about design - where design is evolved </a:t>
            </a:r>
            <a:r>
              <a:rPr lang="en-IN" dirty="0"/>
              <a:t>through refactoring</a:t>
            </a:r>
          </a:p>
          <a:p>
            <a:r>
              <a:rPr lang="en-US" dirty="0"/>
              <a:t>Developers write unit tests (NOT testers) and </a:t>
            </a:r>
            <a:r>
              <a:rPr lang="en-US" i="1" dirty="0"/>
              <a:t>then </a:t>
            </a:r>
            <a:r>
              <a:rPr lang="en-US" dirty="0"/>
              <a:t>code</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1947995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primary goal of TDD is to make the code clearer, simple and bug-free.</a:t>
            </a:r>
          </a:p>
          <a:p>
            <a:r>
              <a:rPr lang="en-US" dirty="0"/>
              <a:t>Test-Driven Development starts with designing and developing tests for every small functionality of an application.</a:t>
            </a:r>
          </a:p>
          <a:p>
            <a:r>
              <a:rPr lang="en-US" dirty="0"/>
              <a:t>In TDD approach, first, the test is developed which specifies and validates what the code will do.</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2734992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Old Approach</a:t>
            </a:r>
          </a:p>
        </p:txBody>
      </p:sp>
      <p:pic>
        <p:nvPicPr>
          <p:cNvPr id="6" name="Picture 5"/>
          <p:cNvPicPr>
            <a:picLocks noChangeAspect="1"/>
          </p:cNvPicPr>
          <p:nvPr/>
        </p:nvPicPr>
        <p:blipFill>
          <a:blip r:embed="rId2"/>
          <a:stretch>
            <a:fillRect/>
          </a:stretch>
        </p:blipFill>
        <p:spPr>
          <a:xfrm>
            <a:off x="685800" y="1669211"/>
            <a:ext cx="7518296" cy="4419600"/>
          </a:xfrm>
          <a:prstGeom prst="rect">
            <a:avLst/>
          </a:prstGeom>
        </p:spPr>
      </p:pic>
    </p:spTree>
    <p:extLst>
      <p:ext uri="{BB962C8B-B14F-4D97-AF65-F5344CB8AC3E}">
        <p14:creationId xmlns:p14="http://schemas.microsoft.com/office/powerpoint/2010/main" val="4106972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New Approach</a:t>
            </a:r>
          </a:p>
        </p:txBody>
      </p:sp>
      <p:pic>
        <p:nvPicPr>
          <p:cNvPr id="4" name="Picture 3"/>
          <p:cNvPicPr>
            <a:picLocks noChangeAspect="1"/>
          </p:cNvPicPr>
          <p:nvPr/>
        </p:nvPicPr>
        <p:blipFill>
          <a:blip r:embed="rId2"/>
          <a:stretch>
            <a:fillRect/>
          </a:stretch>
        </p:blipFill>
        <p:spPr>
          <a:xfrm>
            <a:off x="1037399" y="1676400"/>
            <a:ext cx="7514827" cy="4495800"/>
          </a:xfrm>
          <a:prstGeom prst="rect">
            <a:avLst/>
          </a:prstGeom>
        </p:spPr>
      </p:pic>
    </p:spTree>
    <p:extLst>
      <p:ext uri="{BB962C8B-B14F-4D97-AF65-F5344CB8AC3E}">
        <p14:creationId xmlns:p14="http://schemas.microsoft.com/office/powerpoint/2010/main" val="2306855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simple concept of TDD is to write and correct the failed tests before writing new code (before development). </a:t>
            </a:r>
          </a:p>
          <a:p>
            <a:r>
              <a:rPr lang="en-US" dirty="0"/>
              <a:t>This helps to avoid duplication of code as we write a small amount of code at a time in order to pass tests. (Tests are nothing but requirement conditions that we need to test to fulfill them).</a:t>
            </a:r>
          </a:p>
          <a:p>
            <a:r>
              <a:rPr lang="en-US" dirty="0"/>
              <a:t>Test-Driven development is a process of developing and running automated test before actual development of the application.</a:t>
            </a:r>
          </a:p>
          <a:p>
            <a:r>
              <a:rPr lang="en-US" dirty="0"/>
              <a:t>Hence, TDD sometimes also called as </a:t>
            </a:r>
            <a:r>
              <a:rPr lang="en-US" b="1" dirty="0"/>
              <a:t>Test First Development.</a:t>
            </a:r>
            <a:endParaRPr lang="en-US" dirty="0"/>
          </a:p>
        </p:txBody>
      </p:sp>
      <p:sp>
        <p:nvSpPr>
          <p:cNvPr id="3" name="Title 2"/>
          <p:cNvSpPr>
            <a:spLocks noGrp="1"/>
          </p:cNvSpPr>
          <p:nvPr>
            <p:ph type="title"/>
          </p:nvPr>
        </p:nvSpPr>
        <p:spPr/>
        <p:txBody>
          <a:bodyPr/>
          <a:lstStyle/>
          <a:p>
            <a:r>
              <a:rPr lang="en-US" b="0" dirty="0"/>
              <a:t>TDD? But I already write unit tests!</a:t>
            </a:r>
            <a:endParaRPr lang="en-IN" dirty="0"/>
          </a:p>
        </p:txBody>
      </p:sp>
    </p:spTree>
    <p:extLst>
      <p:ext uri="{BB962C8B-B14F-4D97-AF65-F5344CB8AC3E}">
        <p14:creationId xmlns:p14="http://schemas.microsoft.com/office/powerpoint/2010/main" val="4043497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as a technique for specifying your requirements and design before writing the actual program code. </a:t>
            </a:r>
          </a:p>
          <a:p>
            <a:r>
              <a:rPr lang="en-US" dirty="0"/>
              <a:t>The second view takes a more pragmatic approach and sees TDD as a technique that helps programmers write better code.</a:t>
            </a:r>
          </a:p>
          <a:p>
            <a:r>
              <a:rPr lang="en-US" dirty="0"/>
              <a:t>Regardless of the view one takes, what TDD practitioners all agree on is that TDD will not only improve your code, but it will also improve the overall design and implementation of your software system.</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51927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Verify the results</a:t>
            </a:r>
          </a:p>
          <a:p>
            <a:r>
              <a:rPr lang="en-US" dirty="0"/>
              <a:t>Test a negative scenario</a:t>
            </a:r>
          </a:p>
          <a:p>
            <a:r>
              <a:rPr lang="en-US" dirty="0"/>
              <a:t>Mocking Exceptions</a:t>
            </a:r>
          </a:p>
          <a:p>
            <a:r>
              <a:rPr lang="en-US" dirty="0"/>
              <a:t>Test Cancel Order</a:t>
            </a:r>
          </a:p>
          <a:p>
            <a:r>
              <a:rPr lang="en-US" dirty="0"/>
              <a:t>Cancel Order Negative Scenario</a:t>
            </a:r>
          </a:p>
          <a:p>
            <a:r>
              <a:rPr lang="en-US" dirty="0"/>
              <a:t>Cancel Order Exception Scenario</a:t>
            </a:r>
          </a:p>
          <a:p>
            <a:r>
              <a:rPr lang="en-US" dirty="0"/>
              <a:t>Cancel Order Exception On Update</a:t>
            </a:r>
          </a:p>
          <a:p>
            <a:r>
              <a:rPr lang="en-US" dirty="0"/>
              <a:t>Mock testing with </a:t>
            </a:r>
            <a:r>
              <a:rPr lang="en-US" dirty="0" err="1"/>
              <a:t>PowerMock</a:t>
            </a:r>
            <a:endParaRPr lang="en-US" dirty="0"/>
          </a:p>
          <a:p>
            <a:pPr>
              <a:lnSpc>
                <a:spcPct val="120000"/>
              </a:lnSpc>
            </a:pPr>
            <a:endParaRPr lang="en-US"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95324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TDD</a:t>
            </a:r>
          </a:p>
        </p:txBody>
      </p:sp>
      <p:pic>
        <p:nvPicPr>
          <p:cNvPr id="1026" name="Picture 2" descr="practices for test driven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1436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86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Reduce development costs</a:t>
            </a:r>
          </a:p>
          <a:p>
            <a:r>
              <a:rPr lang="en-US" dirty="0"/>
              <a:t>Cut down time to market in the development process</a:t>
            </a:r>
          </a:p>
          <a:p>
            <a:r>
              <a:rPr lang="en-US" dirty="0"/>
              <a:t>Improve programmer’s productivity</a:t>
            </a:r>
          </a:p>
          <a:p>
            <a:r>
              <a:rPr lang="en-US" dirty="0"/>
              <a:t>Develop a neat code that is well-defined</a:t>
            </a:r>
          </a:p>
          <a:p>
            <a:r>
              <a:rPr lang="en-US" dirty="0"/>
              <a:t>Cut down turnaround time</a:t>
            </a:r>
          </a:p>
          <a:p>
            <a:r>
              <a:rPr lang="en-US" dirty="0"/>
              <a:t>Generates proof that the developed code works as expected</a:t>
            </a:r>
          </a:p>
          <a:p>
            <a:r>
              <a:rPr lang="en-US" dirty="0"/>
              <a:t>Boosts the process of generating quality code</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229790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A significant advantage of TDD is that it enables you to take small steps when writing software.</a:t>
            </a:r>
          </a:p>
          <a:p>
            <a:r>
              <a:rPr lang="en-US" dirty="0"/>
              <a:t>This is a practice that I have promoted for years because it is far more productive than attempting to code in large steps.</a:t>
            </a:r>
          </a:p>
          <a:p>
            <a:r>
              <a:rPr lang="en-US" dirty="0"/>
              <a:t>For example, assume you add some new functional code, compile, and test it.</a:t>
            </a:r>
          </a:p>
          <a:p>
            <a:r>
              <a:rPr lang="en-US" dirty="0"/>
              <a:t> Chances are pretty good that your tests will be broken by defects that exist in the new code. </a:t>
            </a:r>
          </a:p>
          <a:p>
            <a:r>
              <a:rPr lang="en-US" dirty="0"/>
              <a:t>It is much easier to find, and then fix, those defects if you've written two new lines of code than two thousand.</a:t>
            </a:r>
          </a:p>
          <a:p>
            <a:r>
              <a:rPr lang="en-US" dirty="0"/>
              <a:t>The implication is that the faster your compiler and regression test suite, the more attractive it is to proceed in smaller and smaller steps.</a:t>
            </a:r>
          </a:p>
          <a:p>
            <a:r>
              <a:rPr lang="en-US" dirty="0"/>
              <a:t>I generally prefer to add a few new lines of functional code, typically less than ten, before I recompile and rerun my tests.</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28221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TDD mantra</a:t>
            </a:r>
            <a:endParaRPr lang="en-IN" dirty="0"/>
          </a:p>
        </p:txBody>
      </p:sp>
      <p:pic>
        <p:nvPicPr>
          <p:cNvPr id="4" name="Picture 3"/>
          <p:cNvPicPr>
            <a:picLocks noChangeAspect="1"/>
          </p:cNvPicPr>
          <p:nvPr/>
        </p:nvPicPr>
        <p:blipFill>
          <a:blip r:embed="rId2"/>
          <a:stretch>
            <a:fillRect/>
          </a:stretch>
        </p:blipFill>
        <p:spPr>
          <a:xfrm>
            <a:off x="762000" y="1828800"/>
            <a:ext cx="7086600" cy="4079246"/>
          </a:xfrm>
          <a:prstGeom prst="rect">
            <a:avLst/>
          </a:prstGeom>
        </p:spPr>
      </p:pic>
    </p:spTree>
    <p:extLst>
      <p:ext uri="{BB962C8B-B14F-4D97-AF65-F5344CB8AC3E}">
        <p14:creationId xmlns:p14="http://schemas.microsoft.com/office/powerpoint/2010/main" val="1995004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8476" y="1447800"/>
            <a:ext cx="8228012" cy="4824414"/>
          </a:xfrm>
        </p:spPr>
        <p:txBody>
          <a:bodyPr/>
          <a:lstStyle/>
          <a:p>
            <a:r>
              <a:rPr lang="en-US" dirty="0"/>
              <a:t>Red—write a little test that doesn’t work, perhaps doesn’t even compile at first</a:t>
            </a:r>
          </a:p>
          <a:p>
            <a:r>
              <a:rPr lang="en-US" dirty="0"/>
              <a:t>Green—make the test work quickly, committing whatever sins necessary in the process</a:t>
            </a:r>
          </a:p>
          <a:p>
            <a:r>
              <a:rPr lang="en-US" dirty="0"/>
              <a:t>Refactor—eliminate all the duplication and smells created in just getting the test to work</a:t>
            </a:r>
            <a:endParaRPr lang="en-IN" dirty="0"/>
          </a:p>
        </p:txBody>
      </p:sp>
      <p:sp>
        <p:nvSpPr>
          <p:cNvPr id="3" name="Title 2"/>
          <p:cNvSpPr>
            <a:spLocks noGrp="1"/>
          </p:cNvSpPr>
          <p:nvPr>
            <p:ph type="title"/>
          </p:nvPr>
        </p:nvSpPr>
        <p:spPr/>
        <p:txBody>
          <a:bodyPr/>
          <a:lstStyle/>
          <a:p>
            <a:r>
              <a:rPr lang="en-IN" b="0" dirty="0"/>
              <a:t>TDD mantra</a:t>
            </a:r>
            <a:endParaRPr lang="en-IN" dirty="0"/>
          </a:p>
        </p:txBody>
      </p:sp>
    </p:spTree>
    <p:extLst>
      <p:ext uri="{BB962C8B-B14F-4D97-AF65-F5344CB8AC3E}">
        <p14:creationId xmlns:p14="http://schemas.microsoft.com/office/powerpoint/2010/main" val="3414393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Law 1: You may not write production code unless you’ve first written a failing unit test.</a:t>
            </a:r>
          </a:p>
          <a:p>
            <a:endParaRPr lang="en-US" dirty="0"/>
          </a:p>
          <a:p>
            <a:r>
              <a:rPr lang="en-US" dirty="0"/>
              <a:t>Law 2: You may not write more of a unit test than is sufficient to fail.</a:t>
            </a:r>
          </a:p>
          <a:p>
            <a:endParaRPr lang="en-US" dirty="0"/>
          </a:p>
          <a:p>
            <a:r>
              <a:rPr lang="en-US" dirty="0"/>
              <a:t>Law 3: You may not write more production code than is sufficient to make the failing unit test pass.</a:t>
            </a:r>
          </a:p>
        </p:txBody>
      </p:sp>
      <p:sp>
        <p:nvSpPr>
          <p:cNvPr id="3" name="Title 2"/>
          <p:cNvSpPr>
            <a:spLocks noGrp="1"/>
          </p:cNvSpPr>
          <p:nvPr>
            <p:ph type="title"/>
          </p:nvPr>
        </p:nvSpPr>
        <p:spPr/>
        <p:txBody>
          <a:bodyPr/>
          <a:lstStyle/>
          <a:p>
            <a:r>
              <a:rPr lang="en-IN" b="0" dirty="0"/>
              <a:t>3 laws of TDD</a:t>
            </a:r>
            <a:endParaRPr lang="en-IN" dirty="0"/>
          </a:p>
        </p:txBody>
      </p:sp>
    </p:spTree>
    <p:extLst>
      <p:ext uri="{BB962C8B-B14F-4D97-AF65-F5344CB8AC3E}">
        <p14:creationId xmlns:p14="http://schemas.microsoft.com/office/powerpoint/2010/main" val="977480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Early bug notification</a:t>
            </a:r>
          </a:p>
          <a:p>
            <a:pPr lvl="1"/>
            <a:r>
              <a:rPr lang="en-US" dirty="0"/>
              <a:t>Developers test their code but in the database world, this often consists of manual tests or one-off scripts. </a:t>
            </a:r>
          </a:p>
          <a:p>
            <a:pPr lvl="1"/>
            <a:r>
              <a:rPr lang="en-US" dirty="0"/>
              <a:t>Using TDD you build up, over time, a suite of automated tests that you and any other developer can rerun at will.</a:t>
            </a:r>
          </a:p>
          <a:p>
            <a:r>
              <a:rPr lang="en-US" b="1" dirty="0"/>
              <a:t>Better Designed, cleaner and more extensible code.</a:t>
            </a:r>
            <a:endParaRPr lang="en-US" dirty="0"/>
          </a:p>
          <a:p>
            <a:pPr lvl="1"/>
            <a:r>
              <a:rPr lang="en-US" dirty="0"/>
              <a:t>It helps to understand how the code will be used and how it interacts with other modules.</a:t>
            </a:r>
          </a:p>
          <a:p>
            <a:pPr lvl="1"/>
            <a:r>
              <a:rPr lang="en-US" dirty="0"/>
              <a:t>It results in better design decision and more maintainable code.</a:t>
            </a:r>
          </a:p>
          <a:p>
            <a:pPr lvl="1"/>
            <a:r>
              <a:rPr lang="en-US" dirty="0"/>
              <a:t>TDD allows writing smaller code having single responsibility rather than monolithic procedures with multiple responsibilities. This makes the code simpler to understand.</a:t>
            </a:r>
          </a:p>
          <a:p>
            <a:pPr lvl="1"/>
            <a:r>
              <a:rPr lang="en-US" dirty="0"/>
              <a:t>TDD also forces to write only production code to pass tests based on user requirements.</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45192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Confidence to Refactor</a:t>
            </a:r>
            <a:endParaRPr lang="en-US" dirty="0"/>
          </a:p>
          <a:p>
            <a:pPr lvl="1"/>
            <a:r>
              <a:rPr lang="en-US" dirty="0"/>
              <a:t>If you refactor code, there can be possibilities of breaks in the code. So having a set of automated tests you can fix those breaks before release. Proper warning will be given if breaks found when automated tests are used.</a:t>
            </a:r>
          </a:p>
          <a:p>
            <a:pPr lvl="1"/>
            <a:r>
              <a:rPr lang="en-US" dirty="0"/>
              <a:t>Using TDD, should results in faster, more extensible code with fewer bugs that can be updated with minimal risks.</a:t>
            </a:r>
          </a:p>
          <a:p>
            <a:r>
              <a:rPr lang="en-US" b="1" dirty="0"/>
              <a:t>Good for </a:t>
            </a:r>
            <a:r>
              <a:rPr lang="en-US" b="1" dirty="0" err="1"/>
              <a:t>teamwork</a:t>
            </a:r>
            <a:r>
              <a:rPr lang="en-US" dirty="0" err="1"/>
              <a:t>In</a:t>
            </a:r>
            <a:r>
              <a:rPr lang="en-US" dirty="0"/>
              <a:t> the absence of any team member, other team members can easily pick up and work on the code. It also aids knowledge sharing, thereby making the team more effective overall.</a:t>
            </a:r>
          </a:p>
          <a:p>
            <a:r>
              <a:rPr lang="en-US" b="1" dirty="0"/>
              <a:t>Good for </a:t>
            </a:r>
            <a:r>
              <a:rPr lang="en-US" b="1" dirty="0" err="1"/>
              <a:t>Developers</a:t>
            </a:r>
            <a:r>
              <a:rPr lang="en-US" dirty="0" err="1"/>
              <a:t>Though</a:t>
            </a:r>
            <a:r>
              <a:rPr lang="en-US" dirty="0"/>
              <a:t> developers have to spend more time in writing TDD test cases, it takes a lot less time for debugging and developing new features. You will write cleaner, less complicated code.</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736592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 Benefits</a:t>
            </a:r>
          </a:p>
        </p:txBody>
      </p:sp>
      <p:pic>
        <p:nvPicPr>
          <p:cNvPr id="4" name="Picture 3"/>
          <p:cNvPicPr>
            <a:picLocks noChangeAspect="1"/>
          </p:cNvPicPr>
          <p:nvPr/>
        </p:nvPicPr>
        <p:blipFill>
          <a:blip r:embed="rId2"/>
          <a:stretch>
            <a:fillRect/>
          </a:stretch>
        </p:blipFill>
        <p:spPr>
          <a:xfrm>
            <a:off x="990600" y="1524565"/>
            <a:ext cx="7146580" cy="4137463"/>
          </a:xfrm>
          <a:prstGeom prst="rect">
            <a:avLst/>
          </a:prstGeom>
        </p:spPr>
      </p:pic>
    </p:spTree>
    <p:extLst>
      <p:ext uri="{BB962C8B-B14F-4D97-AF65-F5344CB8AC3E}">
        <p14:creationId xmlns:p14="http://schemas.microsoft.com/office/powerpoint/2010/main" val="3954136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TDD to produce code means that developers begin by setting out exactly what the code should do rather than beginning with how the code should satisfy the requirement.</a:t>
            </a:r>
          </a:p>
          <a:p>
            <a:r>
              <a:rPr lang="en-US" dirty="0"/>
              <a:t>The advantage of this is that the developer is focused on what the code needs to achieve from the outset rather than writing code in a more </a:t>
            </a:r>
            <a:r>
              <a:rPr lang="en-US" dirty="0" err="1"/>
              <a:t>generalised</a:t>
            </a:r>
            <a:r>
              <a:rPr lang="en-US" dirty="0"/>
              <a:t> way.</a:t>
            </a:r>
          </a:p>
          <a:p>
            <a:r>
              <a:rPr lang="en-US" dirty="0"/>
              <a:t>At Boost found that continuous testing quite naturally results in fewer defects and TTD results in a greater understanding of what the code should achieve as well as cleaner code.</a:t>
            </a:r>
            <a:endParaRPr lang="en-IN" dirty="0"/>
          </a:p>
        </p:txBody>
      </p:sp>
      <p:sp>
        <p:nvSpPr>
          <p:cNvPr id="3" name="Title 2"/>
          <p:cNvSpPr>
            <a:spLocks noGrp="1"/>
          </p:cNvSpPr>
          <p:nvPr>
            <p:ph type="title"/>
          </p:nvPr>
        </p:nvSpPr>
        <p:spPr/>
        <p:txBody>
          <a:bodyPr>
            <a:normAutofit fontScale="90000"/>
          </a:bodyPr>
          <a:lstStyle/>
          <a:p>
            <a:br>
              <a:rPr lang="en-IN" b="0" dirty="0"/>
            </a:br>
            <a:r>
              <a:rPr lang="en-IN" b="0" dirty="0"/>
              <a:t> </a:t>
            </a:r>
            <a:br>
              <a:rPr lang="en-IN" b="0" dirty="0"/>
            </a:br>
            <a:br>
              <a:rPr lang="en-IN" b="0" dirty="0"/>
            </a:br>
            <a:br>
              <a:rPr lang="en-IN" b="0" dirty="0"/>
            </a:br>
            <a:br>
              <a:rPr lang="en-IN" b="0" dirty="0"/>
            </a:br>
            <a:br>
              <a:rPr lang="en-IN" b="0" dirty="0"/>
            </a:br>
            <a:br>
              <a:rPr lang="en-IN" b="0" dirty="0"/>
            </a:br>
            <a:br>
              <a:rPr lang="en-IN" b="0" dirty="0"/>
            </a:br>
            <a:br>
              <a:rPr lang="en-IN" b="0" dirty="0"/>
            </a:br>
            <a:r>
              <a:rPr lang="en-IN" b="0" dirty="0"/>
              <a:t> </a:t>
            </a:r>
            <a:br>
              <a:rPr lang="en-IN" b="0" dirty="0"/>
            </a:br>
            <a:br>
              <a:rPr lang="en-IN" b="0" dirty="0"/>
            </a:br>
            <a:r>
              <a:rPr lang="en-IN" b="0" dirty="0"/>
              <a:t>Impact of Adopting TDD</a:t>
            </a:r>
            <a:endParaRPr lang="en-IN" dirty="0"/>
          </a:p>
        </p:txBody>
      </p:sp>
    </p:spTree>
    <p:extLst>
      <p:ext uri="{BB962C8B-B14F-4D97-AF65-F5344CB8AC3E}">
        <p14:creationId xmlns:p14="http://schemas.microsoft.com/office/powerpoint/2010/main" val="110891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Getting and installing </a:t>
            </a:r>
            <a:r>
              <a:rPr lang="en-US" dirty="0" err="1"/>
              <a:t>PowerMock</a:t>
            </a:r>
            <a:endParaRPr lang="en-US" dirty="0"/>
          </a:p>
          <a:p>
            <a:r>
              <a:rPr lang="en-US" dirty="0"/>
              <a:t>Mocking static methods</a:t>
            </a:r>
          </a:p>
          <a:p>
            <a:r>
              <a:rPr lang="en-US" dirty="0"/>
              <a:t>Verifying method invocation</a:t>
            </a:r>
          </a:p>
          <a:p>
            <a:r>
              <a:rPr lang="en-US" dirty="0"/>
              <a:t>Mocking final classes or methods</a:t>
            </a:r>
          </a:p>
          <a:p>
            <a:r>
              <a:rPr lang="en-US" dirty="0"/>
              <a:t>Mocking constructors</a:t>
            </a:r>
          </a:p>
          <a:p>
            <a:r>
              <a:rPr lang="en-US" dirty="0"/>
              <a:t>Mocking private methods</a:t>
            </a:r>
          </a:p>
          <a:p>
            <a:r>
              <a:rPr lang="en-US" dirty="0"/>
              <a:t>Partial mocking using spy</a:t>
            </a:r>
          </a:p>
          <a:p>
            <a:r>
              <a:rPr lang="en-US" dirty="0"/>
              <a:t>Test Spring Framework application with JUnit 5 and Mockito</a:t>
            </a:r>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572389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Add a test.</a:t>
            </a:r>
          </a:p>
          <a:p>
            <a:r>
              <a:rPr lang="en-US" dirty="0"/>
              <a:t>Run all tests and see if any new test fails.</a:t>
            </a:r>
          </a:p>
          <a:p>
            <a:r>
              <a:rPr lang="en-US" dirty="0"/>
              <a:t>Write some code.</a:t>
            </a:r>
          </a:p>
          <a:p>
            <a:r>
              <a:rPr lang="en-US" dirty="0"/>
              <a:t>Run tests and Refactor code.</a:t>
            </a:r>
          </a:p>
          <a:p>
            <a:r>
              <a:rPr lang="en-US" dirty="0"/>
              <a:t>Repeat.</a:t>
            </a:r>
            <a:endParaRPr lang="en-IN" dirty="0"/>
          </a:p>
        </p:txBody>
      </p:sp>
      <p:sp>
        <p:nvSpPr>
          <p:cNvPr id="3" name="Title 2"/>
          <p:cNvSpPr>
            <a:spLocks noGrp="1"/>
          </p:cNvSpPr>
          <p:nvPr>
            <p:ph type="title"/>
          </p:nvPr>
        </p:nvSpPr>
        <p:spPr/>
        <p:txBody>
          <a:bodyPr/>
          <a:lstStyle/>
          <a:p>
            <a:r>
              <a:rPr lang="en-IN" dirty="0"/>
              <a:t>How Do I Adopt TDD</a:t>
            </a:r>
          </a:p>
        </p:txBody>
      </p:sp>
    </p:spTree>
    <p:extLst>
      <p:ext uri="{BB962C8B-B14F-4D97-AF65-F5344CB8AC3E}">
        <p14:creationId xmlns:p14="http://schemas.microsoft.com/office/powerpoint/2010/main" val="3449379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3074"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3876675"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87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Extreme Programming Practise</a:t>
            </a:r>
          </a:p>
        </p:txBody>
      </p:sp>
      <p:pic>
        <p:nvPicPr>
          <p:cNvPr id="4" name="Picture 3"/>
          <p:cNvPicPr>
            <a:picLocks noChangeAspect="1"/>
          </p:cNvPicPr>
          <p:nvPr/>
        </p:nvPicPr>
        <p:blipFill>
          <a:blip r:embed="rId2"/>
          <a:stretch>
            <a:fillRect/>
          </a:stretch>
        </p:blipFill>
        <p:spPr>
          <a:xfrm>
            <a:off x="751671" y="1828800"/>
            <a:ext cx="7623988" cy="4191000"/>
          </a:xfrm>
          <a:prstGeom prst="rect">
            <a:avLst/>
          </a:prstGeom>
        </p:spPr>
      </p:pic>
    </p:spTree>
    <p:extLst>
      <p:ext uri="{BB962C8B-B14F-4D97-AF65-F5344CB8AC3E}">
        <p14:creationId xmlns:p14="http://schemas.microsoft.com/office/powerpoint/2010/main" val="3183829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Acceptance TDD (ATDD): </a:t>
            </a:r>
          </a:p>
          <a:p>
            <a:r>
              <a:rPr lang="en-US" dirty="0"/>
              <a:t>With ATDD you write a single acceptance test.</a:t>
            </a:r>
          </a:p>
          <a:p>
            <a:r>
              <a:rPr lang="en-US" dirty="0"/>
              <a:t>This test fulfills the requirement of the specification or satisfies the behavior of the system.</a:t>
            </a:r>
          </a:p>
          <a:p>
            <a:r>
              <a:rPr lang="en-US" dirty="0"/>
              <a:t>After that write just enough production/functionality code to fulfill that acceptance test.</a:t>
            </a:r>
          </a:p>
          <a:p>
            <a:r>
              <a:rPr lang="en-US" dirty="0"/>
              <a:t>Acceptance test focuses on the overall behavior of the system.</a:t>
            </a:r>
          </a:p>
          <a:p>
            <a:r>
              <a:rPr lang="en-US" dirty="0"/>
              <a:t>ATDD also was known as Behavioral Driven Development (BDD).</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2555679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Developer TDD</a:t>
            </a:r>
          </a:p>
          <a:p>
            <a:r>
              <a:rPr lang="en-US" dirty="0"/>
              <a:t>With Developer TDD you write single developer test i.e. unit test and then just enough production code to fulfill that test.</a:t>
            </a:r>
          </a:p>
          <a:p>
            <a:r>
              <a:rPr lang="en-US" dirty="0"/>
              <a:t>The unit test focuses on every small functionality of the system.</a:t>
            </a:r>
          </a:p>
          <a:p>
            <a:r>
              <a:rPr lang="en-US" dirty="0"/>
              <a:t>Developer TDD is simply called as</a:t>
            </a:r>
            <a:r>
              <a:rPr lang="en-US" b="1" dirty="0"/>
              <a:t> TDD.</a:t>
            </a:r>
          </a:p>
          <a:p>
            <a:r>
              <a:rPr lang="en-US" dirty="0"/>
              <a:t>The main goal of ATDD and TDD is to specify detailed, executable requirements for your solution on a just in time (JIT) basis.</a:t>
            </a:r>
          </a:p>
          <a:p>
            <a:r>
              <a:rPr lang="en-US" dirty="0"/>
              <a:t> JIT means taking only those requirements in consideration that are needed in the system. So increase efficiency.</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1820926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pic>
        <p:nvPicPr>
          <p:cNvPr id="9218" name="Picture 2" descr="https://www.guru99.com/images/8-2016/081216_0811_TestDriven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49592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26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is very good at detailed specification and validation. </a:t>
            </a:r>
          </a:p>
          <a:p>
            <a:r>
              <a:rPr lang="en-US" dirty="0"/>
              <a:t>It fails at thinking through bigger issues such as overall design, use of the system, or UI. </a:t>
            </a:r>
          </a:p>
          <a:p>
            <a:r>
              <a:rPr lang="en-US" dirty="0"/>
              <a:t>AMDD addresses the Agile scaling issues that TDD does not.</a:t>
            </a:r>
          </a:p>
          <a:p>
            <a:r>
              <a:rPr lang="en-US" dirty="0"/>
              <a:t>Thus AMDD used for bigger issues.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4003324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pic>
        <p:nvPicPr>
          <p:cNvPr id="11266"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27" y="1447800"/>
            <a:ext cx="7534275"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41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Iteration 0: Envisioning</a:t>
            </a:r>
            <a:endParaRPr lang="en-US" dirty="0"/>
          </a:p>
          <a:p>
            <a:r>
              <a:rPr lang="en-US" dirty="0"/>
              <a:t>There are two main sub-activates.</a:t>
            </a:r>
          </a:p>
          <a:p>
            <a:r>
              <a:rPr lang="en-US" b="1" dirty="0"/>
              <a:t>Initial requirements </a:t>
            </a:r>
            <a:r>
              <a:rPr lang="en-US" b="1" dirty="0" err="1"/>
              <a:t>envisioning.</a:t>
            </a:r>
            <a:r>
              <a:rPr lang="en-US" dirty="0" err="1"/>
              <a:t>It</a:t>
            </a:r>
            <a:r>
              <a:rPr lang="en-US" dirty="0"/>
              <a:t> may take several days to identify high-level requirements and scope of the system. The main focus is to explore usage model, Initial domain model, and user interface model (UI).</a:t>
            </a:r>
          </a:p>
          <a:p>
            <a:r>
              <a:rPr lang="en-US" b="1" dirty="0"/>
              <a:t>Initial Architectural </a:t>
            </a:r>
            <a:r>
              <a:rPr lang="en-US" b="1" dirty="0" err="1"/>
              <a:t>envisioning.</a:t>
            </a:r>
            <a:r>
              <a:rPr lang="en-US" dirty="0" err="1"/>
              <a:t>It</a:t>
            </a:r>
            <a:r>
              <a:rPr lang="en-US" dirty="0"/>
              <a:t> also takes several days to identify architecture of the system. It allows setting technical directions for the project. The main focus is to explore technology diagrams, User Interface (UI) flow, domain models, and Change cases.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3488279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Iteration </a:t>
            </a:r>
            <a:r>
              <a:rPr lang="en-US" b="1" dirty="0" err="1"/>
              <a:t>modeling:</a:t>
            </a:r>
            <a:r>
              <a:rPr lang="en-US" dirty="0" err="1"/>
              <a:t>Here</a:t>
            </a:r>
            <a:r>
              <a:rPr lang="en-US" dirty="0"/>
              <a:t> team must plan the work that will be done for each iteration.</a:t>
            </a:r>
          </a:p>
          <a:p>
            <a:r>
              <a:rPr lang="en-US" dirty="0"/>
              <a:t>Agile process is used for each iteration, i.e. during each iteration, new work item will be added with priority.</a:t>
            </a:r>
          </a:p>
          <a:p>
            <a:r>
              <a:rPr lang="en-US" dirty="0"/>
              <a:t>First higher prioritized work will be taken into consideration. Work items added may be reprioritized or removed from items stack any time.</a:t>
            </a:r>
          </a:p>
          <a:p>
            <a:r>
              <a:rPr lang="en-US" dirty="0"/>
              <a:t>The team discusses how they are going to implement each requirement. Modeling is used for this purpose.</a:t>
            </a:r>
          </a:p>
          <a:p>
            <a:r>
              <a:rPr lang="en-US" dirty="0"/>
              <a:t>Modeling analysis and design is done for each requirement which is going to implement for that iteration.</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1032434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JUnit is an open source Unit Testing Framework for JAVA. </a:t>
            </a:r>
          </a:p>
          <a:p>
            <a:r>
              <a:rPr lang="en-US" dirty="0"/>
              <a:t>It is useful for Java Developers to write and run repeatable tests. </a:t>
            </a:r>
          </a:p>
          <a:p>
            <a:r>
              <a:rPr lang="en-US" dirty="0"/>
              <a:t>Erich Gamma and Kent Beck initially develop it. </a:t>
            </a:r>
          </a:p>
          <a:p>
            <a:r>
              <a:rPr lang="en-US" dirty="0"/>
              <a:t>It is an instance of </a:t>
            </a:r>
            <a:r>
              <a:rPr lang="en-US" dirty="0" err="1"/>
              <a:t>xUnit</a:t>
            </a:r>
            <a:r>
              <a:rPr lang="en-US" dirty="0"/>
              <a:t> architecture. As the name implies, it is used for Unit Testing of a small chunk of code.</a:t>
            </a:r>
          </a:p>
          <a:p>
            <a:r>
              <a:rPr lang="en-US" dirty="0"/>
              <a:t>Developers who are following test-driven methodology must write and execute unit test first before any code.</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375991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Model storming:</a:t>
            </a:r>
          </a:p>
          <a:p>
            <a:pPr marL="0" indent="0">
              <a:buNone/>
            </a:pPr>
            <a:r>
              <a:rPr lang="en-US" dirty="0"/>
              <a:t>This is also known as Just in time Modeling.</a:t>
            </a:r>
          </a:p>
          <a:p>
            <a:r>
              <a:rPr lang="en-US" dirty="0"/>
              <a:t>Here modeling session involves a team of 2/3 members who discuss issues on paper or whiteboard.</a:t>
            </a:r>
          </a:p>
          <a:p>
            <a:r>
              <a:rPr lang="en-US" dirty="0"/>
              <a:t>One team member will ask another to model with them. This modeling session will take approximately 5 to 10 minutes. Where team members gather together to share whiteboard/paper.</a:t>
            </a:r>
          </a:p>
          <a:p>
            <a:r>
              <a:rPr lang="en-US" dirty="0"/>
              <a:t>They explore issues until they don't find the main cause of the problem. Just in time, if one team member identifies the issue which he/she wants to resolve then he/she will take quick help of other team members.</a:t>
            </a:r>
          </a:p>
          <a:p>
            <a:r>
              <a:rPr lang="en-US" dirty="0"/>
              <a:t>Other group members then explore the issue and then everyone continues on as before. It is also called as stand-up modeling or customer QA sessions.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1674112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Test Driven Development (TDD).</a:t>
            </a:r>
            <a:endParaRPr lang="en-US" dirty="0"/>
          </a:p>
          <a:p>
            <a:r>
              <a:rPr lang="en-US" dirty="0"/>
              <a:t>It promotes confirmatory testing of your application code and detailed specification.</a:t>
            </a:r>
          </a:p>
          <a:p>
            <a:r>
              <a:rPr lang="en-US" dirty="0"/>
              <a:t>Both acceptance test (detailed requirements) and developer tests (unit test) are inputs for TDD.</a:t>
            </a:r>
          </a:p>
          <a:p>
            <a:r>
              <a:rPr lang="en-US" dirty="0"/>
              <a:t>TDD makes the code simpler and clear. It allows the developer to maintain less documentation.</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2928414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Reviews.</a:t>
            </a:r>
            <a:endParaRPr lang="en-US" dirty="0"/>
          </a:p>
          <a:p>
            <a:r>
              <a:rPr lang="en-US" dirty="0"/>
              <a:t>This is optional. It includes code inspections and model reviews.</a:t>
            </a:r>
          </a:p>
          <a:p>
            <a:r>
              <a:rPr lang="en-US" dirty="0"/>
              <a:t>This can be done for each iteration or for the whole project.</a:t>
            </a:r>
          </a:p>
          <a:p>
            <a:r>
              <a:rPr lang="en-US" dirty="0"/>
              <a:t>This is a good option to give feedback for the project.</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844414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br>
              <a:rPr lang="en-IN" dirty="0"/>
            </a:br>
            <a:br>
              <a:rPr lang="en-IN" dirty="0"/>
            </a:br>
            <a:br>
              <a:rPr lang="en-IN" dirty="0"/>
            </a:br>
            <a:br>
              <a:rPr lang="en-IN" dirty="0"/>
            </a:br>
            <a:br>
              <a:rPr lang="en-IN" dirty="0"/>
            </a:br>
            <a:br>
              <a:rPr lang="en-IN" dirty="0"/>
            </a:br>
            <a:r>
              <a:rPr lang="en-IN" dirty="0"/>
              <a:t>TDD vs AMDD</a:t>
            </a:r>
          </a:p>
        </p:txBody>
      </p:sp>
      <p:graphicFrame>
        <p:nvGraphicFramePr>
          <p:cNvPr id="4" name="Table 3"/>
          <p:cNvGraphicFramePr>
            <a:graphicFrameLocks noGrp="1"/>
          </p:cNvGraphicFramePr>
          <p:nvPr/>
        </p:nvGraphicFramePr>
        <p:xfrm>
          <a:off x="685797" y="1338044"/>
          <a:ext cx="8077202" cy="4843558"/>
        </p:xfrm>
        <a:graphic>
          <a:graphicData uri="http://schemas.openxmlformats.org/drawingml/2006/table">
            <a:tbl>
              <a:tblPr/>
              <a:tblGrid>
                <a:gridCol w="4038601">
                  <a:extLst>
                    <a:ext uri="{9D8B030D-6E8A-4147-A177-3AD203B41FA5}">
                      <a16:colId xmlns:a16="http://schemas.microsoft.com/office/drawing/2014/main" val="20000"/>
                    </a:ext>
                  </a:extLst>
                </a:gridCol>
                <a:gridCol w="4038601">
                  <a:extLst>
                    <a:ext uri="{9D8B030D-6E8A-4147-A177-3AD203B41FA5}">
                      <a16:colId xmlns:a16="http://schemas.microsoft.com/office/drawing/2014/main" val="20001"/>
                    </a:ext>
                  </a:extLst>
                </a:gridCol>
              </a:tblGrid>
              <a:tr h="323285">
                <a:tc>
                  <a:txBody>
                    <a:bodyPr/>
                    <a:lstStyle/>
                    <a:p>
                      <a:pPr algn="l" fontAlgn="t"/>
                      <a:r>
                        <a:rPr lang="en-IN" sz="1500" b="1">
                          <a:effectLst/>
                        </a:rPr>
                        <a:t>TDD</a:t>
                      </a:r>
                      <a:endParaRPr lang="en-IN" sz="1500">
                        <a:effectLst/>
                      </a:endParaRP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500" b="1">
                          <a:effectLst/>
                        </a:rPr>
                        <a:t>AMDD</a:t>
                      </a:r>
                      <a:endParaRPr lang="en-IN" sz="1500">
                        <a:effectLst/>
                      </a:endParaRP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47098">
                <a:tc>
                  <a:txBody>
                    <a:bodyPr/>
                    <a:lstStyle/>
                    <a:p>
                      <a:pPr algn="l" fontAlgn="t">
                        <a:buFont typeface="Arial" panose="020B0604020202020204" pitchFamily="34" charset="0"/>
                        <a:buChar char="•"/>
                      </a:pPr>
                      <a:r>
                        <a:rPr lang="en-US" sz="1500">
                          <a:effectLst/>
                        </a:rPr>
                        <a:t>TDD shortens the programming feedback loop</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shortens modeling feedback loop.</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7098">
                <a:tc>
                  <a:txBody>
                    <a:bodyPr/>
                    <a:lstStyle/>
                    <a:p>
                      <a:pPr algn="l" fontAlgn="t">
                        <a:buFont typeface="Arial" panose="020B0604020202020204" pitchFamily="34" charset="0"/>
                        <a:buChar char="•"/>
                      </a:pPr>
                      <a:r>
                        <a:rPr lang="en-IN" sz="1500">
                          <a:effectLst/>
                        </a:rPr>
                        <a:t>TDD is detailed specification</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works for bigger issues</a:t>
                      </a: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770911">
                <a:tc>
                  <a:txBody>
                    <a:bodyPr/>
                    <a:lstStyle/>
                    <a:p>
                      <a:pPr algn="l" fontAlgn="t">
                        <a:buFont typeface="Arial" panose="020B0604020202020204" pitchFamily="34" charset="0"/>
                        <a:buChar char="•"/>
                      </a:pPr>
                      <a:r>
                        <a:rPr lang="en-US" sz="1500">
                          <a:effectLst/>
                        </a:rPr>
                        <a:t>TDD promotes the development of high-quality code</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30BC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promotes high-quality communication with stakeholders and developers.</a:t>
                      </a:r>
                    </a:p>
                  </a:txBody>
                  <a:tcPr marL="49736" marR="49736" marT="49736" marB="49736">
                    <a:lnL w="12700" cap="flat" cmpd="sng" algn="ctr">
                      <a:solidFill>
                        <a:srgbClr val="30BC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70911">
                <a:tc>
                  <a:txBody>
                    <a:bodyPr/>
                    <a:lstStyle/>
                    <a:p>
                      <a:pPr algn="l" fontAlgn="t">
                        <a:buFont typeface="Arial" panose="020B0604020202020204" pitchFamily="34" charset="0"/>
                        <a:buChar char="•"/>
                      </a:pPr>
                      <a:r>
                        <a:rPr lang="en-IN" sz="1500">
                          <a:effectLst/>
                        </a:rPr>
                        <a:t>TDD speaks to programmers</a:t>
                      </a: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talks to business analyst, stakeholders, and data professionals.</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D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323285">
                <a:tc>
                  <a:txBody>
                    <a:bodyPr/>
                    <a:lstStyle/>
                    <a:p>
                      <a:pPr algn="l" fontAlgn="t">
                        <a:buFont typeface="Arial" panose="020B0604020202020204" pitchFamily="34" charset="0"/>
                        <a:buChar char="•"/>
                      </a:pPr>
                      <a:r>
                        <a:rPr lang="en-IN" sz="1500">
                          <a:effectLst/>
                        </a:rPr>
                        <a:t>TDD non-visually oriented</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IN" sz="1500">
                          <a:effectLst/>
                        </a:rPr>
                        <a:t>AMDD visually oriented</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94724">
                <a:tc>
                  <a:txBody>
                    <a:bodyPr/>
                    <a:lstStyle/>
                    <a:p>
                      <a:pPr algn="l" fontAlgn="t">
                        <a:buFont typeface="Arial" panose="020B0604020202020204" pitchFamily="34" charset="0"/>
                        <a:buChar char="•"/>
                      </a:pPr>
                      <a:r>
                        <a:rPr lang="en-US" sz="1500">
                          <a:effectLst/>
                        </a:rPr>
                        <a:t>TDD has limited scope to software works</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has a broad scope including stakeholders. It involves working towards a common understanding</a:t>
                      </a:r>
                    </a:p>
                  </a:txBody>
                  <a:tcPr marL="49736" marR="49736" marT="49736" marB="49736">
                    <a:lnL w="12700" cap="flat" cmpd="sng" algn="ctr">
                      <a:solidFill>
                        <a:srgbClr val="10BF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547098">
                <a:tc>
                  <a:txBody>
                    <a:bodyPr/>
                    <a:lstStyle/>
                    <a:p>
                      <a:pPr algn="l" fontAlgn="t">
                        <a:buFont typeface="Arial" panose="020B0604020202020204" pitchFamily="34" charset="0"/>
                        <a:buChar char="•"/>
                      </a:pPr>
                      <a:r>
                        <a:rPr lang="en-IN" sz="1500">
                          <a:effectLst/>
                        </a:rPr>
                        <a:t>Both support evolutionary development</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90BB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F0BD50"/>
                      </a:solidFill>
                      <a:prstDash val="solid"/>
                      <a:round/>
                      <a:headEnd type="none" w="med" len="med"/>
                      <a:tailEnd type="none" w="med" len="med"/>
                    </a:lnB>
                    <a:solidFill>
                      <a:srgbClr val="FFFFFF"/>
                    </a:solidFill>
                  </a:tcPr>
                </a:tc>
                <a:tc>
                  <a:txBody>
                    <a:bodyPr/>
                    <a:lstStyle/>
                    <a:p>
                      <a:pPr algn="l" fontAlgn="t"/>
                      <a:r>
                        <a:rPr lang="en-IN" sz="1500" b="1" dirty="0">
                          <a:effectLst/>
                        </a:rPr>
                        <a:t>--------------------------------------------</a:t>
                      </a:r>
                      <a:endParaRPr lang="en-IN" sz="1500" dirty="0">
                        <a:effectLst/>
                      </a:endParaRP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70BB5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601135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2" name="Picture 1"/>
          <p:cNvPicPr>
            <a:picLocks noChangeAspect="1"/>
          </p:cNvPicPr>
          <p:nvPr/>
        </p:nvPicPr>
        <p:blipFill>
          <a:blip r:embed="rId2"/>
          <a:stretch>
            <a:fillRect/>
          </a:stretch>
        </p:blipFill>
        <p:spPr>
          <a:xfrm>
            <a:off x="914400" y="1600200"/>
            <a:ext cx="7635969" cy="4151634"/>
          </a:xfrm>
          <a:prstGeom prst="rect">
            <a:avLst/>
          </a:prstGeom>
        </p:spPr>
      </p:pic>
    </p:spTree>
    <p:extLst>
      <p:ext uri="{BB962C8B-B14F-4D97-AF65-F5344CB8AC3E}">
        <p14:creationId xmlns:p14="http://schemas.microsoft.com/office/powerpoint/2010/main" val="1231755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 developer also notices that when they return to some code that they haven't seen for a while, the tests serve to document how </a:t>
            </a:r>
            <a:r>
              <a:rPr lang="en-IN" dirty="0"/>
              <a:t>the code works.</a:t>
            </a:r>
          </a:p>
          <a:p>
            <a:r>
              <a:rPr lang="en-US" b="1" dirty="0"/>
              <a:t>A point of revelation occurs when the developer realizes that writing tests in this way helps them to "discover" the API to their code. TDD has now become a design process.</a:t>
            </a:r>
          </a:p>
          <a:p>
            <a:r>
              <a:rPr lang="en-US" dirty="0"/>
              <a:t>Expertise in TDD begins to be drawn at the point where the developer realizes that TDD is not about testing, it is about defining </a:t>
            </a:r>
            <a:r>
              <a:rPr lang="en-IN" dirty="0" err="1"/>
              <a:t>behavior</a:t>
            </a:r>
            <a:r>
              <a:rPr lang="en-IN" dirty="0"/>
              <a:t>.</a:t>
            </a:r>
          </a:p>
          <a:p>
            <a:r>
              <a:rPr lang="en-US" dirty="0"/>
              <a:t>Behavior is about the interactions between components of the system and so the use of mocking is a fundamental to advanced </a:t>
            </a:r>
            <a:r>
              <a:rPr lang="en-IN" dirty="0"/>
              <a:t>TDD.</a:t>
            </a:r>
          </a:p>
        </p:txBody>
      </p:sp>
      <p:sp>
        <p:nvSpPr>
          <p:cNvPr id="3" name="Title 2"/>
          <p:cNvSpPr>
            <a:spLocks noGrp="1"/>
          </p:cNvSpPr>
          <p:nvPr>
            <p:ph type="title"/>
          </p:nvPr>
        </p:nvSpPr>
        <p:spPr/>
        <p:txBody>
          <a:bodyPr/>
          <a:lstStyle/>
          <a:p>
            <a:r>
              <a:rPr lang="en-IN" dirty="0"/>
              <a:t>Adoption Stages</a:t>
            </a:r>
          </a:p>
        </p:txBody>
      </p:sp>
    </p:spTree>
    <p:extLst>
      <p:ext uri="{BB962C8B-B14F-4D97-AF65-F5344CB8AC3E}">
        <p14:creationId xmlns:p14="http://schemas.microsoft.com/office/powerpoint/2010/main" val="3799512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1. The developer starts writing unit tests around their code using a test framework like JUnit or </a:t>
            </a:r>
            <a:r>
              <a:rPr lang="en-US" dirty="0" err="1"/>
              <a:t>TestNG</a:t>
            </a:r>
            <a:r>
              <a:rPr lang="en-US" dirty="0"/>
              <a:t>.</a:t>
            </a:r>
          </a:p>
          <a:p>
            <a:r>
              <a:rPr lang="en-US" dirty="0"/>
              <a:t>2. As the body of tests increases the developer begins to enjoy a strongly increased sense of confidence in their work.</a:t>
            </a:r>
          </a:p>
          <a:p>
            <a:r>
              <a:rPr lang="en-US" dirty="0"/>
              <a:t>3. At some point the developer has the insight (or are shown) that writing the tests before writing the code, helps them focus on only writing the code that they need.</a:t>
            </a:r>
            <a:endParaRPr lang="en-IN" dirty="0"/>
          </a:p>
        </p:txBody>
      </p:sp>
      <p:sp>
        <p:nvSpPr>
          <p:cNvPr id="3" name="Title 2"/>
          <p:cNvSpPr>
            <a:spLocks noGrp="1"/>
          </p:cNvSpPr>
          <p:nvPr>
            <p:ph type="title"/>
          </p:nvPr>
        </p:nvSpPr>
        <p:spPr/>
        <p:txBody>
          <a:bodyPr/>
          <a:lstStyle/>
          <a:p>
            <a:r>
              <a:rPr lang="en-IN" dirty="0"/>
              <a:t>Adoption Stages</a:t>
            </a:r>
          </a:p>
        </p:txBody>
      </p:sp>
    </p:spTree>
    <p:extLst>
      <p:ext uri="{BB962C8B-B14F-4D97-AF65-F5344CB8AC3E}">
        <p14:creationId xmlns:p14="http://schemas.microsoft.com/office/powerpoint/2010/main" val="680088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Time of running and manually testing your application - </a:t>
            </a:r>
            <a:r>
              <a:rPr lang="en-US" dirty="0"/>
              <a:t>measure the time it takes to run your application and test it manually. With TDD it will decrease.</a:t>
            </a:r>
            <a:endParaRPr lang="en-US" b="1" dirty="0"/>
          </a:p>
          <a:p>
            <a:r>
              <a:rPr lang="en-IN" b="1" dirty="0"/>
              <a:t>Object-oriented design quality</a:t>
            </a:r>
          </a:p>
          <a:p>
            <a:pPr lvl="1"/>
            <a:r>
              <a:rPr lang="en-US" dirty="0"/>
              <a:t>Cohesion (increase)</a:t>
            </a:r>
          </a:p>
          <a:p>
            <a:pPr lvl="1"/>
            <a:r>
              <a:rPr lang="en-US" dirty="0"/>
              <a:t>Method’s length (decrease)</a:t>
            </a:r>
          </a:p>
          <a:p>
            <a:pPr lvl="1"/>
            <a:r>
              <a:rPr lang="en-US" dirty="0" err="1"/>
              <a:t>Cyclomatic</a:t>
            </a:r>
            <a:r>
              <a:rPr lang="en-US" dirty="0"/>
              <a:t> complexity (decrease)</a:t>
            </a:r>
          </a:p>
          <a:p>
            <a:pPr lvl="1"/>
            <a:r>
              <a:rPr lang="en-US" dirty="0"/>
              <a:t>install Sonar or another tool for static code analysis. Observe key design metrics.</a:t>
            </a:r>
          </a:p>
          <a:p>
            <a:endParaRPr lang="en-IN" b="1" dirty="0"/>
          </a:p>
          <a:p>
            <a:endParaRPr lang="en-US" b="1" dirty="0"/>
          </a:p>
        </p:txBody>
      </p:sp>
      <p:sp>
        <p:nvSpPr>
          <p:cNvPr id="3" name="Title 2"/>
          <p:cNvSpPr>
            <a:spLocks noGrp="1"/>
          </p:cNvSpPr>
          <p:nvPr>
            <p:ph type="title"/>
          </p:nvPr>
        </p:nvSpPr>
        <p:spPr/>
        <p:txBody>
          <a:bodyPr/>
          <a:lstStyle/>
          <a:p>
            <a:r>
              <a:rPr lang="en-IN" dirty="0"/>
              <a:t>Measuring and Monitoring Adoption</a:t>
            </a:r>
          </a:p>
        </p:txBody>
      </p:sp>
    </p:spTree>
    <p:extLst>
      <p:ext uri="{BB962C8B-B14F-4D97-AF65-F5344CB8AC3E}">
        <p14:creationId xmlns:p14="http://schemas.microsoft.com/office/powerpoint/2010/main" val="1582116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a:t>Code coverage</a:t>
            </a:r>
          </a:p>
          <a:p>
            <a:r>
              <a:rPr lang="en-US" dirty="0"/>
              <a:t>This metric defines the percentage of your production code that is exercised (run) by the tests. With TDD you can expect it to increase, of course.</a:t>
            </a:r>
          </a:p>
          <a:p>
            <a:pPr marL="0" indent="0">
              <a:buNone/>
            </a:pPr>
            <a:br>
              <a:rPr lang="en-US" dirty="0"/>
            </a:br>
            <a:endParaRPr lang="en-IN" b="1" dirty="0"/>
          </a:p>
          <a:p>
            <a:endParaRPr lang="en-US" b="1" dirty="0"/>
          </a:p>
          <a:p>
            <a:r>
              <a:rPr lang="en-US" dirty="0"/>
              <a:t>monitor Code Coverage for new code. Expect it to rise after adopting TDD.</a:t>
            </a:r>
          </a:p>
          <a:p>
            <a:endParaRPr lang="en-US" b="1" dirty="0"/>
          </a:p>
        </p:txBody>
      </p:sp>
      <p:sp>
        <p:nvSpPr>
          <p:cNvPr id="3" name="Title 2"/>
          <p:cNvSpPr>
            <a:spLocks noGrp="1"/>
          </p:cNvSpPr>
          <p:nvPr>
            <p:ph type="title"/>
          </p:nvPr>
        </p:nvSpPr>
        <p:spPr/>
        <p:txBody>
          <a:bodyPr/>
          <a:lstStyle/>
          <a:p>
            <a:r>
              <a:rPr lang="en-IN" dirty="0"/>
              <a:t>Measuring and Monitoring Adoption</a:t>
            </a:r>
          </a:p>
        </p:txBody>
      </p:sp>
      <p:pic>
        <p:nvPicPr>
          <p:cNvPr id="18434" name="Picture 2" descr="https://cdn-images-1.medium.com/max/1000/0*naOnGoapNi9PAU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2286000" cy="125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621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a:t>Bug fixing time</a:t>
            </a:r>
          </a:p>
          <a:p>
            <a:pPr lvl="1"/>
            <a:r>
              <a:rPr lang="en-US" b="1" dirty="0"/>
              <a:t>Automated developer tests will catch whole classes of defects. </a:t>
            </a:r>
          </a:p>
          <a:p>
            <a:pPr lvl="1"/>
            <a:r>
              <a:rPr lang="en-US" b="1" dirty="0"/>
              <a:t>You’ll stop wasting time on simple calculation mistakes, rounding errors or simple regression bugs.</a:t>
            </a:r>
          </a:p>
          <a:p>
            <a:pPr lvl="1"/>
            <a:r>
              <a:rPr lang="en-US" b="1" dirty="0"/>
              <a:t> For the whole team, expect a significant reduction of the time spent identifying, tracking and fixing bugs.</a:t>
            </a:r>
          </a:p>
          <a:p>
            <a:pPr lvl="1"/>
            <a:r>
              <a:rPr lang="en-US" b="1" dirty="0"/>
              <a:t>monitor the time your team reports on identifying, managing and fixing defects. Expect it to reduce after adopting TDD.</a:t>
            </a:r>
          </a:p>
          <a:p>
            <a:pPr marL="225425" lvl="1" indent="0">
              <a:buNone/>
            </a:pPr>
            <a:endParaRPr lang="en-IN" b="1" dirty="0"/>
          </a:p>
        </p:txBody>
      </p:sp>
      <p:sp>
        <p:nvSpPr>
          <p:cNvPr id="3" name="Title 2"/>
          <p:cNvSpPr>
            <a:spLocks noGrp="1"/>
          </p:cNvSpPr>
          <p:nvPr>
            <p:ph type="title"/>
          </p:nvPr>
        </p:nvSpPr>
        <p:spPr/>
        <p:txBody>
          <a:bodyPr/>
          <a:lstStyle/>
          <a:p>
            <a:r>
              <a:rPr lang="en-IN" dirty="0"/>
              <a:t>Measuring and Monitoring Adoption</a:t>
            </a:r>
          </a:p>
        </p:txBody>
      </p:sp>
    </p:spTree>
    <p:extLst>
      <p:ext uri="{BB962C8B-B14F-4D97-AF65-F5344CB8AC3E}">
        <p14:creationId xmlns:p14="http://schemas.microsoft.com/office/powerpoint/2010/main" val="239033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JUnit 5 = JUnit Platform + JUnit Jupiter + JUnit Vintage</a:t>
            </a:r>
          </a:p>
          <a:p>
            <a:r>
              <a:rPr lang="en-US" dirty="0"/>
              <a:t>The JUnit Platform serves as a foundation for launching testing frameworks on the JVM.</a:t>
            </a:r>
          </a:p>
          <a:p>
            <a:r>
              <a:rPr lang="en-US" dirty="0"/>
              <a:t>It also defines the </a:t>
            </a:r>
            <a:r>
              <a:rPr lang="en-US" dirty="0" err="1"/>
              <a:t>TestEngine</a:t>
            </a:r>
            <a:r>
              <a:rPr lang="en-US" dirty="0"/>
              <a:t> API for developing a testing framework that runs on the platform. </a:t>
            </a:r>
          </a:p>
          <a:p>
            <a:r>
              <a:rPr lang="en-US" dirty="0"/>
              <a:t>JUnit Jupiter is the combination of the new programming model and extension model for writing tests and extensions in JUnit 5. </a:t>
            </a:r>
          </a:p>
          <a:p>
            <a:r>
              <a:rPr lang="en-US" dirty="0"/>
              <a:t>The Jupiter sub-project provides a </a:t>
            </a:r>
            <a:r>
              <a:rPr lang="en-US" dirty="0" err="1"/>
              <a:t>TestEngine</a:t>
            </a:r>
            <a:r>
              <a:rPr lang="en-US" dirty="0"/>
              <a:t> for running Jupiter based tests on the platform.</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773915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886075"/>
          </a:xfrm>
        </p:spPr>
        <p:txBody>
          <a:bodyPr>
            <a:normAutofit/>
          </a:bodyPr>
          <a:lstStyle/>
          <a:p>
            <a:r>
              <a:rPr lang="en-IN" b="1" dirty="0"/>
              <a:t>Average Lead Time</a:t>
            </a:r>
          </a:p>
          <a:p>
            <a:pPr lvl="1"/>
            <a:r>
              <a:rPr lang="en-US" dirty="0"/>
              <a:t>Lead Time is the time elapsed between starting work on a certain feature and delivering it to production environment.</a:t>
            </a:r>
          </a:p>
          <a:p>
            <a:pPr lvl="1"/>
            <a:r>
              <a:rPr lang="en-US" dirty="0"/>
              <a:t> You can monitor Lead Times for each particular feature or just take the average.</a:t>
            </a:r>
            <a:endParaRPr lang="en-IN" b="1" dirty="0"/>
          </a:p>
        </p:txBody>
      </p:sp>
      <p:sp>
        <p:nvSpPr>
          <p:cNvPr id="3" name="Title 2"/>
          <p:cNvSpPr>
            <a:spLocks noGrp="1"/>
          </p:cNvSpPr>
          <p:nvPr>
            <p:ph type="title"/>
          </p:nvPr>
        </p:nvSpPr>
        <p:spPr/>
        <p:txBody>
          <a:bodyPr/>
          <a:lstStyle/>
          <a:p>
            <a:r>
              <a:rPr lang="en-IN" dirty="0"/>
              <a:t>Measuring and Monitoring Adoption</a:t>
            </a:r>
          </a:p>
        </p:txBody>
      </p:sp>
      <p:pic>
        <p:nvPicPr>
          <p:cNvPr id="19458" name="Picture 2" descr="https://cdn-images-1.medium.com/max/1000/0*hcolsOhnynJzZeK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962400"/>
            <a:ext cx="4876800" cy="234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55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4074" r="14166" b="18889"/>
          <a:stretch/>
        </p:blipFill>
        <p:spPr>
          <a:xfrm>
            <a:off x="761999" y="1676400"/>
            <a:ext cx="7866185" cy="4648200"/>
          </a:xfrm>
          <a:prstGeom prst="rect">
            <a:avLst/>
          </a:prstGeom>
        </p:spPr>
      </p:pic>
    </p:spTree>
    <p:extLst>
      <p:ext uri="{BB962C8B-B14F-4D97-AF65-F5344CB8AC3E}">
        <p14:creationId xmlns:p14="http://schemas.microsoft.com/office/powerpoint/2010/main" val="1542071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3333" t="2963" r="12500" b="6666"/>
          <a:stretch/>
        </p:blipFill>
        <p:spPr>
          <a:xfrm>
            <a:off x="685800" y="1371599"/>
            <a:ext cx="7315200" cy="5013789"/>
          </a:xfrm>
          <a:prstGeom prst="rect">
            <a:avLst/>
          </a:prstGeom>
        </p:spPr>
      </p:pic>
    </p:spTree>
    <p:extLst>
      <p:ext uri="{BB962C8B-B14F-4D97-AF65-F5344CB8AC3E}">
        <p14:creationId xmlns:p14="http://schemas.microsoft.com/office/powerpoint/2010/main" val="380497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14074" r="12500" b="5926"/>
          <a:stretch/>
        </p:blipFill>
        <p:spPr>
          <a:xfrm>
            <a:off x="609600" y="1600200"/>
            <a:ext cx="7620000" cy="4572000"/>
          </a:xfrm>
          <a:prstGeom prst="rect">
            <a:avLst/>
          </a:prstGeom>
        </p:spPr>
      </p:pic>
      <p:sp>
        <p:nvSpPr>
          <p:cNvPr id="5" name="TextBox 4"/>
          <p:cNvSpPr txBox="1"/>
          <p:nvPr/>
        </p:nvSpPr>
        <p:spPr>
          <a:xfrm>
            <a:off x="3492314" y="562898"/>
            <a:ext cx="2142702" cy="369332"/>
          </a:xfrm>
          <a:prstGeom prst="rect">
            <a:avLst/>
          </a:prstGeom>
          <a:noFill/>
        </p:spPr>
        <p:txBody>
          <a:bodyPr wrap="none" rtlCol="0">
            <a:spAutoFit/>
          </a:bodyPr>
          <a:lstStyle/>
          <a:p>
            <a:r>
              <a:rPr lang="en-IN" dirty="0"/>
              <a:t>Testing Techniques</a:t>
            </a:r>
          </a:p>
        </p:txBody>
      </p:sp>
    </p:spTree>
    <p:extLst>
      <p:ext uri="{BB962C8B-B14F-4D97-AF65-F5344CB8AC3E}">
        <p14:creationId xmlns:p14="http://schemas.microsoft.com/office/powerpoint/2010/main" val="487574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3333" t="2593" r="13334" b="5556"/>
          <a:stretch/>
        </p:blipFill>
        <p:spPr>
          <a:xfrm>
            <a:off x="1143000" y="1524000"/>
            <a:ext cx="6705600" cy="4724400"/>
          </a:xfrm>
          <a:prstGeom prst="rect">
            <a:avLst/>
          </a:prstGeom>
        </p:spPr>
      </p:pic>
    </p:spTree>
    <p:extLst>
      <p:ext uri="{BB962C8B-B14F-4D97-AF65-F5344CB8AC3E}">
        <p14:creationId xmlns:p14="http://schemas.microsoft.com/office/powerpoint/2010/main" val="1824123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3334" r="12500"/>
          <a:stretch/>
        </p:blipFill>
        <p:spPr>
          <a:xfrm>
            <a:off x="990600" y="1371600"/>
            <a:ext cx="6781801" cy="5143500"/>
          </a:xfrm>
          <a:prstGeom prst="rect">
            <a:avLst/>
          </a:prstGeom>
        </p:spPr>
      </p:pic>
    </p:spTree>
    <p:extLst>
      <p:ext uri="{BB962C8B-B14F-4D97-AF65-F5344CB8AC3E}">
        <p14:creationId xmlns:p14="http://schemas.microsoft.com/office/powerpoint/2010/main" val="44965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0"/>
          <a:stretch/>
        </p:blipFill>
        <p:spPr>
          <a:xfrm>
            <a:off x="990600" y="1371600"/>
            <a:ext cx="6858000" cy="5143500"/>
          </a:xfrm>
          <a:prstGeom prst="rect">
            <a:avLst/>
          </a:prstGeom>
        </p:spPr>
      </p:pic>
    </p:spTree>
    <p:extLst>
      <p:ext uri="{BB962C8B-B14F-4D97-AF65-F5344CB8AC3E}">
        <p14:creationId xmlns:p14="http://schemas.microsoft.com/office/powerpoint/2010/main" val="2385226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r="13334"/>
          <a:stretch/>
        </p:blipFill>
        <p:spPr>
          <a:xfrm>
            <a:off x="914400" y="1371600"/>
            <a:ext cx="7467600" cy="5143500"/>
          </a:xfrm>
          <a:prstGeom prst="rect">
            <a:avLst/>
          </a:prstGeom>
        </p:spPr>
      </p:pic>
    </p:spTree>
    <p:extLst>
      <p:ext uri="{BB962C8B-B14F-4D97-AF65-F5344CB8AC3E}">
        <p14:creationId xmlns:p14="http://schemas.microsoft.com/office/powerpoint/2010/main" val="1133651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1"/>
          <a:stretch/>
        </p:blipFill>
        <p:spPr>
          <a:xfrm>
            <a:off x="838200" y="1295400"/>
            <a:ext cx="6858000" cy="5143500"/>
          </a:xfrm>
          <a:prstGeom prst="rect">
            <a:avLst/>
          </a:prstGeom>
        </p:spPr>
      </p:pic>
    </p:spTree>
    <p:extLst>
      <p:ext uri="{BB962C8B-B14F-4D97-AF65-F5344CB8AC3E}">
        <p14:creationId xmlns:p14="http://schemas.microsoft.com/office/powerpoint/2010/main" val="353114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4075" r="12500" b="7036"/>
          <a:stretch/>
        </p:blipFill>
        <p:spPr>
          <a:xfrm>
            <a:off x="990600" y="1600200"/>
            <a:ext cx="6858000" cy="4572000"/>
          </a:xfrm>
          <a:prstGeom prst="rect">
            <a:avLst/>
          </a:prstGeom>
        </p:spPr>
      </p:pic>
    </p:spTree>
    <p:extLst>
      <p:ext uri="{BB962C8B-B14F-4D97-AF65-F5344CB8AC3E}">
        <p14:creationId xmlns:p14="http://schemas.microsoft.com/office/powerpoint/2010/main" val="3313371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JUnit Vintage provides a </a:t>
            </a:r>
            <a:r>
              <a:rPr lang="en-US" dirty="0" err="1"/>
              <a:t>TestEngine</a:t>
            </a:r>
            <a:r>
              <a:rPr lang="en-US" dirty="0"/>
              <a:t> for running JUnit 3 and JUnit 4 based tests on the platform.</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3361628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0" b="4298"/>
          <a:stretch/>
        </p:blipFill>
        <p:spPr>
          <a:xfrm>
            <a:off x="1219200" y="1447800"/>
            <a:ext cx="6858000" cy="4922448"/>
          </a:xfrm>
          <a:prstGeom prst="rect">
            <a:avLst/>
          </a:prstGeom>
        </p:spPr>
      </p:pic>
    </p:spTree>
    <p:extLst>
      <p:ext uri="{BB962C8B-B14F-4D97-AF65-F5344CB8AC3E}">
        <p14:creationId xmlns:p14="http://schemas.microsoft.com/office/powerpoint/2010/main" val="25105931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Good Testing Practices</a:t>
            </a:r>
          </a:p>
        </p:txBody>
      </p:sp>
      <p:sp>
        <p:nvSpPr>
          <p:cNvPr id="4099" name="Rectangle 3"/>
          <p:cNvSpPr>
            <a:spLocks noGrp="1" noChangeArrowheads="1"/>
          </p:cNvSpPr>
          <p:nvPr>
            <p:ph type="body" idx="4294967295"/>
          </p:nvPr>
        </p:nvSpPr>
        <p:spPr>
          <a:xfrm>
            <a:off x="762000" y="1524000"/>
            <a:ext cx="7620000" cy="4114800"/>
          </a:xfrm>
          <a:prstGeom prst="rect">
            <a:avLst/>
          </a:prstGeom>
        </p:spPr>
        <p:txBody>
          <a:bodyPr/>
          <a:lstStyle/>
          <a:p>
            <a:r>
              <a:rPr lang="en-US" altLang="en-US"/>
              <a:t>A good test case is one that has a high probability of detecting an undiscovered defect, not one that shows that the program works correctly</a:t>
            </a:r>
          </a:p>
          <a:p>
            <a:r>
              <a:rPr lang="en-US" altLang="en-US"/>
              <a:t>It is impossible to test your own program</a:t>
            </a:r>
          </a:p>
          <a:p>
            <a:r>
              <a:rPr lang="en-US" altLang="en-US"/>
              <a:t>A necessary part of every test case is a description of the expected result</a:t>
            </a:r>
          </a:p>
        </p:txBody>
      </p:sp>
    </p:spTree>
    <p:extLst>
      <p:ext uri="{BB962C8B-B14F-4D97-AF65-F5344CB8AC3E}">
        <p14:creationId xmlns:p14="http://schemas.microsoft.com/office/powerpoint/2010/main" val="3553168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Good Testing Practices (cont’d)</a:t>
            </a:r>
          </a:p>
        </p:txBody>
      </p:sp>
      <p:sp>
        <p:nvSpPr>
          <p:cNvPr id="5123" name="Rectangle 3"/>
          <p:cNvSpPr>
            <a:spLocks noGrp="1" noChangeArrowheads="1"/>
          </p:cNvSpPr>
          <p:nvPr>
            <p:ph type="body" idx="4294967295"/>
          </p:nvPr>
        </p:nvSpPr>
        <p:spPr>
          <a:xfrm>
            <a:off x="609599" y="1600200"/>
            <a:ext cx="7772401" cy="4114800"/>
          </a:xfrm>
          <a:prstGeom prst="rect">
            <a:avLst/>
          </a:prstGeom>
        </p:spPr>
        <p:txBody>
          <a:bodyPr/>
          <a:lstStyle/>
          <a:p>
            <a:pPr>
              <a:lnSpc>
                <a:spcPct val="90000"/>
              </a:lnSpc>
            </a:pPr>
            <a:r>
              <a:rPr lang="en-US" altLang="en-US" dirty="0"/>
              <a:t>Avoid non reproducible or on-the-fly testing</a:t>
            </a:r>
          </a:p>
          <a:p>
            <a:pPr>
              <a:lnSpc>
                <a:spcPct val="90000"/>
              </a:lnSpc>
            </a:pPr>
            <a:r>
              <a:rPr lang="en-US" altLang="en-US" dirty="0"/>
              <a:t>Write test cases for valid as well as invalid input conditions.</a:t>
            </a:r>
          </a:p>
          <a:p>
            <a:pPr>
              <a:lnSpc>
                <a:spcPct val="90000"/>
              </a:lnSpc>
            </a:pPr>
            <a:r>
              <a:rPr lang="en-US" altLang="en-US" dirty="0"/>
              <a:t>Thoroughly inspect the results of each test</a:t>
            </a:r>
          </a:p>
          <a:p>
            <a:pPr>
              <a:lnSpc>
                <a:spcPct val="90000"/>
              </a:lnSpc>
            </a:pPr>
            <a:r>
              <a:rPr lang="en-US" altLang="en-US" dirty="0"/>
              <a:t>As the number of detected defects in a piece of software increases, the probability of the existence of more undetected defects also increases</a:t>
            </a:r>
          </a:p>
        </p:txBody>
      </p:sp>
    </p:spTree>
    <p:extLst>
      <p:ext uri="{BB962C8B-B14F-4D97-AF65-F5344CB8AC3E}">
        <p14:creationId xmlns:p14="http://schemas.microsoft.com/office/powerpoint/2010/main" val="196905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Good Testing Practices (cont’d)</a:t>
            </a:r>
          </a:p>
        </p:txBody>
      </p:sp>
      <p:sp>
        <p:nvSpPr>
          <p:cNvPr id="6147" name="Rectangle 3"/>
          <p:cNvSpPr>
            <a:spLocks noGrp="1" noChangeArrowheads="1"/>
          </p:cNvSpPr>
          <p:nvPr>
            <p:ph type="body" idx="4294967295"/>
          </p:nvPr>
        </p:nvSpPr>
        <p:spPr>
          <a:xfrm>
            <a:off x="381000" y="1676400"/>
            <a:ext cx="8285296" cy="4114800"/>
          </a:xfrm>
          <a:prstGeom prst="rect">
            <a:avLst/>
          </a:prstGeom>
        </p:spPr>
        <p:txBody>
          <a:bodyPr/>
          <a:lstStyle/>
          <a:p>
            <a:r>
              <a:rPr lang="en-US" altLang="en-US" dirty="0"/>
              <a:t>Assign your best people to testing</a:t>
            </a:r>
          </a:p>
          <a:p>
            <a:r>
              <a:rPr lang="en-US" altLang="en-US" dirty="0"/>
              <a:t>Ensure that testability is a key objective in your software design</a:t>
            </a:r>
          </a:p>
          <a:p>
            <a:r>
              <a:rPr lang="en-US" altLang="en-US" dirty="0"/>
              <a:t>Never alter the program to make testing easier</a:t>
            </a:r>
          </a:p>
          <a:p>
            <a:r>
              <a:rPr lang="en-US" altLang="en-US" dirty="0"/>
              <a:t>Testing, like almost every other activity, must start with objectives</a:t>
            </a:r>
          </a:p>
        </p:txBody>
      </p:sp>
    </p:spTree>
    <p:extLst>
      <p:ext uri="{BB962C8B-B14F-4D97-AF65-F5344CB8AC3E}">
        <p14:creationId xmlns:p14="http://schemas.microsoft.com/office/powerpoint/2010/main" val="209312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Levels of Testing</a:t>
            </a:r>
          </a:p>
        </p:txBody>
      </p:sp>
      <p:sp>
        <p:nvSpPr>
          <p:cNvPr id="7171" name="Rectangle 3"/>
          <p:cNvSpPr>
            <a:spLocks noGrp="1" noChangeArrowheads="1"/>
          </p:cNvSpPr>
          <p:nvPr>
            <p:ph type="body" idx="4294967295"/>
          </p:nvPr>
        </p:nvSpPr>
        <p:spPr>
          <a:xfrm>
            <a:off x="682924" y="1676400"/>
            <a:ext cx="7699075" cy="3810000"/>
          </a:xfrm>
          <a:prstGeom prst="rect">
            <a:avLst/>
          </a:prstGeom>
        </p:spPr>
        <p:txBody>
          <a:bodyPr/>
          <a:lstStyle/>
          <a:p>
            <a:pPr>
              <a:lnSpc>
                <a:spcPct val="90000"/>
              </a:lnSpc>
            </a:pPr>
            <a:r>
              <a:rPr lang="en-US" altLang="en-US" dirty="0"/>
              <a:t>Unit Testing</a:t>
            </a:r>
          </a:p>
          <a:p>
            <a:pPr>
              <a:lnSpc>
                <a:spcPct val="90000"/>
              </a:lnSpc>
            </a:pPr>
            <a:r>
              <a:rPr lang="en-US" altLang="en-US" dirty="0"/>
              <a:t>Integration Testing</a:t>
            </a:r>
          </a:p>
          <a:p>
            <a:pPr>
              <a:lnSpc>
                <a:spcPct val="90000"/>
              </a:lnSpc>
            </a:pPr>
            <a:r>
              <a:rPr lang="en-US" altLang="en-US" dirty="0"/>
              <a:t>Validation Testing</a:t>
            </a:r>
          </a:p>
          <a:p>
            <a:pPr lvl="1">
              <a:lnSpc>
                <a:spcPct val="90000"/>
              </a:lnSpc>
            </a:pPr>
            <a:r>
              <a:rPr lang="en-US" altLang="en-US" dirty="0"/>
              <a:t>Regression Testing</a:t>
            </a:r>
          </a:p>
          <a:p>
            <a:pPr lvl="1">
              <a:lnSpc>
                <a:spcPct val="90000"/>
              </a:lnSpc>
            </a:pPr>
            <a:r>
              <a:rPr lang="en-US" altLang="en-US" dirty="0"/>
              <a:t>Alpha Testing</a:t>
            </a:r>
          </a:p>
          <a:p>
            <a:pPr lvl="1">
              <a:lnSpc>
                <a:spcPct val="90000"/>
              </a:lnSpc>
            </a:pPr>
            <a:r>
              <a:rPr lang="en-US" altLang="en-US" dirty="0"/>
              <a:t>Beta Testing</a:t>
            </a:r>
          </a:p>
          <a:p>
            <a:pPr>
              <a:lnSpc>
                <a:spcPct val="90000"/>
              </a:lnSpc>
            </a:pPr>
            <a:r>
              <a:rPr lang="en-US" altLang="en-US" dirty="0"/>
              <a:t>Acceptance Testing</a:t>
            </a:r>
          </a:p>
        </p:txBody>
      </p:sp>
    </p:spTree>
    <p:extLst>
      <p:ext uri="{BB962C8B-B14F-4D97-AF65-F5344CB8AC3E}">
        <p14:creationId xmlns:p14="http://schemas.microsoft.com/office/powerpoint/2010/main" val="2823968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Unit Testing</a:t>
            </a:r>
          </a:p>
        </p:txBody>
      </p:sp>
      <p:sp>
        <p:nvSpPr>
          <p:cNvPr id="9219" name="Rectangle 3"/>
          <p:cNvSpPr>
            <a:spLocks noGrp="1" noChangeArrowheads="1"/>
          </p:cNvSpPr>
          <p:nvPr>
            <p:ph type="body" idx="4294967295"/>
          </p:nvPr>
        </p:nvSpPr>
        <p:spPr>
          <a:xfrm>
            <a:off x="461034" y="1676400"/>
            <a:ext cx="8378165" cy="4114800"/>
          </a:xfrm>
          <a:prstGeom prst="rect">
            <a:avLst/>
          </a:prstGeom>
        </p:spPr>
        <p:txBody>
          <a:bodyPr/>
          <a:lstStyle/>
          <a:p>
            <a:r>
              <a:rPr lang="en-US" altLang="en-US" dirty="0"/>
              <a:t>Algorithms and logic</a:t>
            </a:r>
          </a:p>
          <a:p>
            <a:r>
              <a:rPr lang="en-US" altLang="en-US" dirty="0"/>
              <a:t>Data structures (global and local)</a:t>
            </a:r>
          </a:p>
          <a:p>
            <a:r>
              <a:rPr lang="en-US" altLang="en-US" dirty="0"/>
              <a:t>Interfaces</a:t>
            </a:r>
          </a:p>
          <a:p>
            <a:r>
              <a:rPr lang="en-US" altLang="en-US" dirty="0"/>
              <a:t>Independent paths</a:t>
            </a:r>
          </a:p>
          <a:p>
            <a:r>
              <a:rPr lang="en-US" altLang="en-US" dirty="0"/>
              <a:t>Boundary conditions</a:t>
            </a:r>
          </a:p>
          <a:p>
            <a:r>
              <a:rPr lang="en-US" altLang="en-US" dirty="0"/>
              <a:t>Error handling</a:t>
            </a:r>
          </a:p>
        </p:txBody>
      </p:sp>
    </p:spTree>
    <p:extLst>
      <p:ext uri="{BB962C8B-B14F-4D97-AF65-F5344CB8AC3E}">
        <p14:creationId xmlns:p14="http://schemas.microsoft.com/office/powerpoint/2010/main" val="3683089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Why Integration Testing Is Necessary</a:t>
            </a:r>
          </a:p>
        </p:txBody>
      </p:sp>
      <p:sp>
        <p:nvSpPr>
          <p:cNvPr id="8195" name="Rectangle 3"/>
          <p:cNvSpPr>
            <a:spLocks noGrp="1" noChangeArrowheads="1"/>
          </p:cNvSpPr>
          <p:nvPr>
            <p:ph type="body" idx="4294967295"/>
          </p:nvPr>
        </p:nvSpPr>
        <p:spPr>
          <a:xfrm>
            <a:off x="533400" y="1524000"/>
            <a:ext cx="8132896" cy="4114800"/>
          </a:xfrm>
          <a:prstGeom prst="rect">
            <a:avLst/>
          </a:prstGeom>
        </p:spPr>
        <p:txBody>
          <a:bodyPr/>
          <a:lstStyle/>
          <a:p>
            <a:r>
              <a:rPr lang="en-US" altLang="en-US" dirty="0"/>
              <a:t>One module can have an adverse effect on another</a:t>
            </a:r>
          </a:p>
          <a:p>
            <a:r>
              <a:rPr lang="en-US" altLang="en-US" dirty="0"/>
              <a:t>Sub functions, when combined, may not produce the desired major function</a:t>
            </a:r>
          </a:p>
          <a:p>
            <a:r>
              <a:rPr lang="en-US" altLang="en-US" dirty="0"/>
              <a:t>Individually acceptable imprecision in calculations may be magnified to unacceptable levels</a:t>
            </a:r>
          </a:p>
        </p:txBody>
      </p:sp>
    </p:spTree>
    <p:extLst>
      <p:ext uri="{BB962C8B-B14F-4D97-AF65-F5344CB8AC3E}">
        <p14:creationId xmlns:p14="http://schemas.microsoft.com/office/powerpoint/2010/main" val="1605317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Why Integration Testing Is Necessary (cont’d)</a:t>
            </a:r>
          </a:p>
        </p:txBody>
      </p:sp>
      <p:sp>
        <p:nvSpPr>
          <p:cNvPr id="10243" name="Rectangle 3"/>
          <p:cNvSpPr>
            <a:spLocks noGrp="1" noChangeArrowheads="1"/>
          </p:cNvSpPr>
          <p:nvPr>
            <p:ph type="body" idx="4294967295"/>
          </p:nvPr>
        </p:nvSpPr>
        <p:spPr>
          <a:xfrm>
            <a:off x="461034" y="1676400"/>
            <a:ext cx="8205262" cy="4114800"/>
          </a:xfrm>
          <a:prstGeom prst="rect">
            <a:avLst/>
          </a:prstGeom>
        </p:spPr>
        <p:txBody>
          <a:bodyPr/>
          <a:lstStyle/>
          <a:p>
            <a:r>
              <a:rPr lang="en-US" altLang="en-US" dirty="0"/>
              <a:t>Interfacing errors not detected in unit testing may appear</a:t>
            </a:r>
          </a:p>
          <a:p>
            <a:r>
              <a:rPr lang="en-US" altLang="en-US" dirty="0"/>
              <a:t>Timing problems (in real-time systems) are not detectable by unit testing</a:t>
            </a:r>
          </a:p>
          <a:p>
            <a:r>
              <a:rPr lang="en-US" altLang="en-US" dirty="0"/>
              <a:t>Resource contention problems are not detectable by unit testing</a:t>
            </a:r>
          </a:p>
        </p:txBody>
      </p:sp>
    </p:spTree>
    <p:extLst>
      <p:ext uri="{BB962C8B-B14F-4D97-AF65-F5344CB8AC3E}">
        <p14:creationId xmlns:p14="http://schemas.microsoft.com/office/powerpoint/2010/main" val="1930209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Top-Down Integration</a:t>
            </a:r>
          </a:p>
        </p:txBody>
      </p:sp>
      <p:sp>
        <p:nvSpPr>
          <p:cNvPr id="11267" name="Rectangle 3"/>
          <p:cNvSpPr>
            <a:spLocks noGrp="1" noChangeArrowheads="1"/>
          </p:cNvSpPr>
          <p:nvPr>
            <p:ph type="body" idx="4294967295"/>
          </p:nvPr>
        </p:nvSpPr>
        <p:spPr>
          <a:xfrm>
            <a:off x="459596" y="1676400"/>
            <a:ext cx="8379603" cy="4114800"/>
          </a:xfrm>
          <a:prstGeom prst="rect">
            <a:avLst/>
          </a:prstGeom>
        </p:spPr>
        <p:txBody>
          <a:bodyPr/>
          <a:lstStyle/>
          <a:p>
            <a:pPr marL="609600" indent="-609600">
              <a:buClr>
                <a:schemeClr val="tx1"/>
              </a:buClr>
              <a:buFontTx/>
              <a:buAutoNum type="arabicPeriod"/>
            </a:pPr>
            <a:r>
              <a:rPr lang="en-US" altLang="en-US" dirty="0"/>
              <a:t>The main control module is used as a driver, and stubs are substituted for all modules directly subordinate to the main module.</a:t>
            </a:r>
          </a:p>
          <a:p>
            <a:pPr marL="609600" indent="-609600">
              <a:buClr>
                <a:schemeClr val="tx1"/>
              </a:buClr>
              <a:buFontTx/>
              <a:buAutoNum type="arabicPeriod"/>
            </a:pPr>
            <a:r>
              <a:rPr lang="en-US" altLang="en-US" dirty="0"/>
              <a:t>Depending on the integration approach selected (depth or breadth first), subordinate stubs are replaced by modules one at a time.</a:t>
            </a:r>
          </a:p>
        </p:txBody>
      </p:sp>
    </p:spTree>
    <p:extLst>
      <p:ext uri="{BB962C8B-B14F-4D97-AF65-F5344CB8AC3E}">
        <p14:creationId xmlns:p14="http://schemas.microsoft.com/office/powerpoint/2010/main" val="3686850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Top-Down Integration (cont’d)</a:t>
            </a:r>
          </a:p>
        </p:txBody>
      </p:sp>
      <p:sp>
        <p:nvSpPr>
          <p:cNvPr id="12291" name="Rectangle 3"/>
          <p:cNvSpPr>
            <a:spLocks noGrp="1" noChangeArrowheads="1"/>
          </p:cNvSpPr>
          <p:nvPr>
            <p:ph type="body" idx="4294967295"/>
          </p:nvPr>
        </p:nvSpPr>
        <p:spPr>
          <a:xfrm>
            <a:off x="481163" y="1676400"/>
            <a:ext cx="8185134" cy="4114800"/>
          </a:xfrm>
          <a:prstGeom prst="rect">
            <a:avLst/>
          </a:prstGeom>
        </p:spPr>
        <p:txBody>
          <a:bodyPr/>
          <a:lstStyle/>
          <a:p>
            <a:pPr marL="609600" indent="-609600">
              <a:lnSpc>
                <a:spcPct val="90000"/>
              </a:lnSpc>
              <a:buClr>
                <a:schemeClr val="tx1"/>
              </a:buClr>
              <a:buFontTx/>
              <a:buAutoNum type="arabicPeriod" startAt="3"/>
            </a:pPr>
            <a:r>
              <a:rPr lang="en-US" altLang="en-US" dirty="0"/>
              <a:t>Tests are run as each individual module is integrated.</a:t>
            </a:r>
          </a:p>
          <a:p>
            <a:pPr marL="609600" indent="-609600">
              <a:lnSpc>
                <a:spcPct val="90000"/>
              </a:lnSpc>
              <a:buClr>
                <a:schemeClr val="tx1"/>
              </a:buClr>
              <a:buFontTx/>
              <a:buAutoNum type="arabicPeriod" startAt="3"/>
            </a:pPr>
            <a:r>
              <a:rPr lang="en-US" altLang="en-US" dirty="0"/>
              <a:t>On the successful completion of a set of tests, another stub is replaced with a real module</a:t>
            </a:r>
          </a:p>
          <a:p>
            <a:pPr marL="609600" indent="-609600">
              <a:lnSpc>
                <a:spcPct val="90000"/>
              </a:lnSpc>
              <a:buClr>
                <a:schemeClr val="tx1"/>
              </a:buClr>
              <a:buFontTx/>
              <a:buAutoNum type="arabicPeriod" startAt="3"/>
            </a:pPr>
            <a:r>
              <a:rPr lang="en-US" altLang="en-US" dirty="0"/>
              <a:t>Regression testing is performed to ensure that errors have not developed as result of integrating new modules</a:t>
            </a:r>
          </a:p>
        </p:txBody>
      </p:sp>
    </p:spTree>
    <p:extLst>
      <p:ext uri="{BB962C8B-B14F-4D97-AF65-F5344CB8AC3E}">
        <p14:creationId xmlns:p14="http://schemas.microsoft.com/office/powerpoint/2010/main" val="3636047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Writing Tests in JUnit Jupiter</a:t>
            </a:r>
          </a:p>
          <a:p>
            <a:r>
              <a:rPr lang="en-US" dirty="0"/>
              <a:t>Migrating from JUnit 4 to JUnit Jupiter</a:t>
            </a:r>
          </a:p>
          <a:p>
            <a:r>
              <a:rPr lang="en-US" dirty="0"/>
              <a:t>Running Tests</a:t>
            </a:r>
          </a:p>
          <a:p>
            <a:r>
              <a:rPr lang="en-US" dirty="0"/>
              <a:t>Extension Model for JUnit Jupiter</a:t>
            </a:r>
          </a:p>
          <a:p>
            <a:r>
              <a:rPr lang="en-US" dirty="0"/>
              <a:t>Advanced Topics</a:t>
            </a:r>
          </a:p>
          <a:p>
            <a:r>
              <a:rPr lang="en-US" dirty="0"/>
              <a:t>JUnit Platform Launcher API</a:t>
            </a:r>
          </a:p>
          <a:p>
            <a:r>
              <a:rPr lang="en-US" dirty="0"/>
              <a:t>JUnit Platform Test Kit</a:t>
            </a:r>
            <a:endParaRPr lang="en-IN" dirty="0"/>
          </a:p>
        </p:txBody>
      </p:sp>
      <p:sp>
        <p:nvSpPr>
          <p:cNvPr id="3" name="Title 2"/>
          <p:cNvSpPr>
            <a:spLocks noGrp="1"/>
          </p:cNvSpPr>
          <p:nvPr>
            <p:ph type="title"/>
          </p:nvPr>
        </p:nvSpPr>
        <p:spPr/>
        <p:txBody>
          <a:bodyPr/>
          <a:lstStyle/>
          <a:p>
            <a:r>
              <a:rPr lang="en-IN" b="0" dirty="0"/>
              <a:t> JUnit 5 Features</a:t>
            </a:r>
            <a:br>
              <a:rPr lang="en-IN" b="0" dirty="0"/>
            </a:br>
            <a:endParaRPr lang="en-IN" dirty="0"/>
          </a:p>
        </p:txBody>
      </p:sp>
    </p:spTree>
    <p:extLst>
      <p:ext uri="{BB962C8B-B14F-4D97-AF65-F5344CB8AC3E}">
        <p14:creationId xmlns:p14="http://schemas.microsoft.com/office/powerpoint/2010/main" val="2788828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Problems with Top-Down Integration</a:t>
            </a:r>
          </a:p>
        </p:txBody>
      </p:sp>
      <p:sp>
        <p:nvSpPr>
          <p:cNvPr id="13315" name="Rectangle 3"/>
          <p:cNvSpPr>
            <a:spLocks noGrp="1" noChangeArrowheads="1"/>
          </p:cNvSpPr>
          <p:nvPr>
            <p:ph type="body" idx="4294967295"/>
          </p:nvPr>
        </p:nvSpPr>
        <p:spPr>
          <a:xfrm>
            <a:off x="304800" y="1371600"/>
            <a:ext cx="8610600" cy="3962400"/>
          </a:xfrm>
          <a:prstGeom prst="rect">
            <a:avLst/>
          </a:prstGeom>
        </p:spPr>
        <p:txBody>
          <a:bodyPr/>
          <a:lstStyle/>
          <a:p>
            <a:pPr>
              <a:lnSpc>
                <a:spcPct val="90000"/>
              </a:lnSpc>
            </a:pPr>
            <a:r>
              <a:rPr lang="en-US" altLang="en-US" sz="2400" dirty="0"/>
              <a:t>Many times, calculations are performed in the modules at the bottom of the hierarchy</a:t>
            </a:r>
          </a:p>
          <a:p>
            <a:pPr>
              <a:lnSpc>
                <a:spcPct val="90000"/>
              </a:lnSpc>
            </a:pPr>
            <a:r>
              <a:rPr lang="en-US" altLang="en-US" sz="2400" dirty="0"/>
              <a:t>Stubs typically do not pass data up to the higher modules</a:t>
            </a:r>
          </a:p>
          <a:p>
            <a:pPr>
              <a:lnSpc>
                <a:spcPct val="90000"/>
              </a:lnSpc>
            </a:pPr>
            <a:r>
              <a:rPr lang="en-US" altLang="en-US" sz="2400" dirty="0"/>
              <a:t>Delaying testing until lower-level modules are ready usually results in integrating many modules at the same time rather than one at a time</a:t>
            </a:r>
          </a:p>
          <a:p>
            <a:pPr>
              <a:lnSpc>
                <a:spcPct val="90000"/>
              </a:lnSpc>
            </a:pPr>
            <a:r>
              <a:rPr lang="en-US" altLang="en-US" sz="2400" dirty="0"/>
              <a:t>Developing stubs that can pass data up is almost as much work as developing the actual module</a:t>
            </a:r>
          </a:p>
        </p:txBody>
      </p:sp>
    </p:spTree>
    <p:extLst>
      <p:ext uri="{BB962C8B-B14F-4D97-AF65-F5344CB8AC3E}">
        <p14:creationId xmlns:p14="http://schemas.microsoft.com/office/powerpoint/2010/main" val="3134625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Bottom-Up Integration</a:t>
            </a:r>
          </a:p>
        </p:txBody>
      </p:sp>
      <p:sp>
        <p:nvSpPr>
          <p:cNvPr id="22531" name="Rectangle 3"/>
          <p:cNvSpPr>
            <a:spLocks noGrp="1" noChangeArrowheads="1"/>
          </p:cNvSpPr>
          <p:nvPr>
            <p:ph type="body" idx="4294967295"/>
          </p:nvPr>
        </p:nvSpPr>
        <p:spPr>
          <a:xfrm>
            <a:off x="461034" y="1447800"/>
            <a:ext cx="8301965" cy="4114800"/>
          </a:xfrm>
          <a:prstGeom prst="rect">
            <a:avLst/>
          </a:prstGeom>
        </p:spPr>
        <p:txBody>
          <a:bodyPr/>
          <a:lstStyle/>
          <a:p>
            <a:r>
              <a:rPr lang="en-US" altLang="en-US" sz="2400" dirty="0"/>
              <a:t>Integration begins with the lowest-level modules, which are combined into clusters, or builds, that perform a specific software sub function</a:t>
            </a:r>
          </a:p>
          <a:p>
            <a:r>
              <a:rPr lang="en-US" altLang="en-US" sz="2400" dirty="0"/>
              <a:t>Drivers (control programs developed as stubs) are written to coordinate test case input and output</a:t>
            </a:r>
          </a:p>
          <a:p>
            <a:r>
              <a:rPr lang="en-US" altLang="en-US" sz="2400" dirty="0"/>
              <a:t>The cluster is tested</a:t>
            </a:r>
          </a:p>
          <a:p>
            <a:r>
              <a:rPr lang="en-US" altLang="en-US" sz="2400" dirty="0"/>
              <a:t>Drivers are removed and clusters are combined moving upward in the program structure</a:t>
            </a:r>
          </a:p>
        </p:txBody>
      </p:sp>
    </p:spTree>
    <p:extLst>
      <p:ext uri="{BB962C8B-B14F-4D97-AF65-F5344CB8AC3E}">
        <p14:creationId xmlns:p14="http://schemas.microsoft.com/office/powerpoint/2010/main" val="3950002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Problems with Bottom-Up Integration</a:t>
            </a:r>
          </a:p>
        </p:txBody>
      </p:sp>
      <p:sp>
        <p:nvSpPr>
          <p:cNvPr id="15363" name="Rectangle 3"/>
          <p:cNvSpPr>
            <a:spLocks noGrp="1" noChangeArrowheads="1"/>
          </p:cNvSpPr>
          <p:nvPr>
            <p:ph type="body" idx="4294967295"/>
          </p:nvPr>
        </p:nvSpPr>
        <p:spPr>
          <a:xfrm>
            <a:off x="456721" y="1600200"/>
            <a:ext cx="8306279" cy="3886200"/>
          </a:xfrm>
          <a:prstGeom prst="rect">
            <a:avLst/>
          </a:prstGeom>
        </p:spPr>
        <p:txBody>
          <a:bodyPr/>
          <a:lstStyle/>
          <a:p>
            <a:r>
              <a:rPr lang="en-US" altLang="en-US" dirty="0"/>
              <a:t>The whole program does not exist until the last module is integrated</a:t>
            </a:r>
          </a:p>
          <a:p>
            <a:r>
              <a:rPr lang="en-US" altLang="en-US" dirty="0"/>
              <a:t>Timing and resource contention problems are not found until late in the process</a:t>
            </a:r>
          </a:p>
        </p:txBody>
      </p:sp>
    </p:spTree>
    <p:extLst>
      <p:ext uri="{BB962C8B-B14F-4D97-AF65-F5344CB8AC3E}">
        <p14:creationId xmlns:p14="http://schemas.microsoft.com/office/powerpoint/2010/main" val="3037841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Validation Testing</a:t>
            </a:r>
          </a:p>
        </p:txBody>
      </p:sp>
      <p:sp>
        <p:nvSpPr>
          <p:cNvPr id="16387" name="Rectangle 3"/>
          <p:cNvSpPr>
            <a:spLocks noGrp="1" noChangeArrowheads="1"/>
          </p:cNvSpPr>
          <p:nvPr>
            <p:ph type="body" idx="4294967295"/>
          </p:nvPr>
        </p:nvSpPr>
        <p:spPr>
          <a:xfrm>
            <a:off x="468224" y="1524000"/>
            <a:ext cx="8198072" cy="4114800"/>
          </a:xfrm>
          <a:prstGeom prst="rect">
            <a:avLst/>
          </a:prstGeom>
        </p:spPr>
        <p:txBody>
          <a:bodyPr/>
          <a:lstStyle/>
          <a:p>
            <a:r>
              <a:rPr lang="en-US" altLang="en-US" sz="2400" dirty="0"/>
              <a:t>Determine if the software meets all of the requirements defined in the SRS</a:t>
            </a:r>
          </a:p>
          <a:p>
            <a:r>
              <a:rPr lang="en-US" altLang="en-US" sz="2400" dirty="0"/>
              <a:t>Having written requirements is essential</a:t>
            </a:r>
          </a:p>
          <a:p>
            <a:r>
              <a:rPr lang="en-US" altLang="en-US" sz="2400" dirty="0"/>
              <a:t>Regression testing is performed to determine if the software still meets all of its requirements in light of changes and modifications to the software</a:t>
            </a:r>
          </a:p>
          <a:p>
            <a:r>
              <a:rPr lang="en-US" altLang="en-US" sz="2400" dirty="0"/>
              <a:t>Regression testing involves selectively repeating existing validation tests, not developing new tests</a:t>
            </a:r>
          </a:p>
        </p:txBody>
      </p:sp>
    </p:spTree>
    <p:extLst>
      <p:ext uri="{BB962C8B-B14F-4D97-AF65-F5344CB8AC3E}">
        <p14:creationId xmlns:p14="http://schemas.microsoft.com/office/powerpoint/2010/main" val="31717671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Alpha and Beta Testing</a:t>
            </a:r>
          </a:p>
        </p:txBody>
      </p:sp>
      <p:sp>
        <p:nvSpPr>
          <p:cNvPr id="17411" name="Rectangle 3"/>
          <p:cNvSpPr>
            <a:spLocks noGrp="1" noChangeArrowheads="1"/>
          </p:cNvSpPr>
          <p:nvPr>
            <p:ph type="body" idx="4294967295"/>
          </p:nvPr>
        </p:nvSpPr>
        <p:spPr>
          <a:xfrm>
            <a:off x="468224" y="1371600"/>
            <a:ext cx="8370976" cy="4114800"/>
          </a:xfrm>
          <a:prstGeom prst="rect">
            <a:avLst/>
          </a:prstGeom>
        </p:spPr>
        <p:txBody>
          <a:bodyPr/>
          <a:lstStyle/>
          <a:p>
            <a:r>
              <a:rPr lang="en-US" altLang="en-US" dirty="0"/>
              <a:t>It’s best to provide customers with an outline of the things that you would like them to focus on and specific test scenarios for them to execute.</a:t>
            </a:r>
          </a:p>
          <a:p>
            <a:r>
              <a:rPr lang="en-US" altLang="en-US" dirty="0"/>
              <a:t>Provide with customers who are actively involved with a commitment to fix defects that they discover.</a:t>
            </a:r>
          </a:p>
        </p:txBody>
      </p:sp>
    </p:spTree>
    <p:extLst>
      <p:ext uri="{BB962C8B-B14F-4D97-AF65-F5344CB8AC3E}">
        <p14:creationId xmlns:p14="http://schemas.microsoft.com/office/powerpoint/2010/main" val="1807546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Acceptance Testing</a:t>
            </a:r>
          </a:p>
        </p:txBody>
      </p:sp>
      <p:sp>
        <p:nvSpPr>
          <p:cNvPr id="18435" name="Rectangle 3"/>
          <p:cNvSpPr>
            <a:spLocks noGrp="1" noChangeArrowheads="1"/>
          </p:cNvSpPr>
          <p:nvPr>
            <p:ph type="body" idx="4294967295"/>
          </p:nvPr>
        </p:nvSpPr>
        <p:spPr>
          <a:xfrm>
            <a:off x="461034" y="1447800"/>
            <a:ext cx="8301965" cy="3962400"/>
          </a:xfrm>
          <a:prstGeom prst="rect">
            <a:avLst/>
          </a:prstGeom>
        </p:spPr>
        <p:txBody>
          <a:bodyPr/>
          <a:lstStyle/>
          <a:p>
            <a:r>
              <a:rPr lang="en-US" altLang="en-US" dirty="0"/>
              <a:t>Similar to validation testing except that customers are present or directly involved.</a:t>
            </a:r>
          </a:p>
          <a:p>
            <a:r>
              <a:rPr lang="en-US" altLang="en-US" dirty="0"/>
              <a:t>Usually the tests are developed by the customer</a:t>
            </a:r>
          </a:p>
        </p:txBody>
      </p:sp>
    </p:spTree>
    <p:extLst>
      <p:ext uri="{BB962C8B-B14F-4D97-AF65-F5344CB8AC3E}">
        <p14:creationId xmlns:p14="http://schemas.microsoft.com/office/powerpoint/2010/main" val="34543056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Test Methods</a:t>
            </a:r>
          </a:p>
        </p:txBody>
      </p:sp>
      <p:sp>
        <p:nvSpPr>
          <p:cNvPr id="19459" name="Rectangle 3"/>
          <p:cNvSpPr>
            <a:spLocks noGrp="1" noChangeArrowheads="1"/>
          </p:cNvSpPr>
          <p:nvPr>
            <p:ph type="body" idx="4294967295"/>
          </p:nvPr>
        </p:nvSpPr>
        <p:spPr>
          <a:xfrm>
            <a:off x="430842" y="1524000"/>
            <a:ext cx="8408357" cy="4114800"/>
          </a:xfrm>
          <a:prstGeom prst="rect">
            <a:avLst/>
          </a:prstGeom>
        </p:spPr>
        <p:txBody>
          <a:bodyPr/>
          <a:lstStyle/>
          <a:p>
            <a:r>
              <a:rPr lang="en-US" altLang="en-US" dirty="0"/>
              <a:t>White box or glass box testing</a:t>
            </a:r>
          </a:p>
          <a:p>
            <a:r>
              <a:rPr lang="en-US" altLang="en-US" dirty="0"/>
              <a:t>Black box testing</a:t>
            </a:r>
          </a:p>
          <a:p>
            <a:r>
              <a:rPr lang="en-US" altLang="en-US" dirty="0"/>
              <a:t>Top-down and bottom-up for performing incremental integration</a:t>
            </a:r>
          </a:p>
          <a:p>
            <a:r>
              <a:rPr lang="en-US" altLang="en-US" dirty="0"/>
              <a:t>ALAC (Act-like-a-customer)</a:t>
            </a:r>
          </a:p>
        </p:txBody>
      </p:sp>
    </p:spTree>
    <p:extLst>
      <p:ext uri="{BB962C8B-B14F-4D97-AF65-F5344CB8AC3E}">
        <p14:creationId xmlns:p14="http://schemas.microsoft.com/office/powerpoint/2010/main" val="32359552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Test Types</a:t>
            </a:r>
          </a:p>
        </p:txBody>
      </p:sp>
      <p:sp>
        <p:nvSpPr>
          <p:cNvPr id="20483" name="Rectangle 3"/>
          <p:cNvSpPr>
            <a:spLocks noGrp="1" noChangeArrowheads="1"/>
          </p:cNvSpPr>
          <p:nvPr>
            <p:ph type="body" idx="4294967295"/>
          </p:nvPr>
        </p:nvSpPr>
        <p:spPr>
          <a:xfrm>
            <a:off x="609600" y="1524000"/>
            <a:ext cx="8153400" cy="4114800"/>
          </a:xfrm>
          <a:prstGeom prst="rect">
            <a:avLst/>
          </a:prstGeom>
        </p:spPr>
        <p:txBody>
          <a:bodyPr>
            <a:normAutofit lnSpcReduction="10000"/>
          </a:bodyPr>
          <a:lstStyle/>
          <a:p>
            <a:pPr>
              <a:lnSpc>
                <a:spcPct val="90000"/>
              </a:lnSpc>
            </a:pPr>
            <a:r>
              <a:rPr lang="en-US" altLang="en-US" sz="2400" dirty="0"/>
              <a:t>Functional tests</a:t>
            </a:r>
          </a:p>
          <a:p>
            <a:pPr>
              <a:lnSpc>
                <a:spcPct val="90000"/>
              </a:lnSpc>
            </a:pPr>
            <a:r>
              <a:rPr lang="en-US" altLang="en-US" sz="2400" dirty="0"/>
              <a:t>Algorithmic tests</a:t>
            </a:r>
          </a:p>
          <a:p>
            <a:pPr>
              <a:lnSpc>
                <a:spcPct val="90000"/>
              </a:lnSpc>
            </a:pPr>
            <a:r>
              <a:rPr lang="en-US" altLang="en-US" sz="2400" dirty="0"/>
              <a:t>Positive tests</a:t>
            </a:r>
          </a:p>
          <a:p>
            <a:pPr>
              <a:lnSpc>
                <a:spcPct val="90000"/>
              </a:lnSpc>
            </a:pPr>
            <a:r>
              <a:rPr lang="en-US" altLang="en-US" sz="2400" dirty="0"/>
              <a:t>Negative tests</a:t>
            </a:r>
          </a:p>
          <a:p>
            <a:pPr>
              <a:lnSpc>
                <a:spcPct val="90000"/>
              </a:lnSpc>
            </a:pPr>
            <a:r>
              <a:rPr lang="en-US" altLang="en-US" sz="2400" dirty="0"/>
              <a:t>Usability tests</a:t>
            </a:r>
          </a:p>
          <a:p>
            <a:pPr>
              <a:lnSpc>
                <a:spcPct val="90000"/>
              </a:lnSpc>
            </a:pPr>
            <a:r>
              <a:rPr lang="en-US" altLang="en-US" sz="2400" dirty="0"/>
              <a:t>Boundary tests</a:t>
            </a:r>
          </a:p>
          <a:p>
            <a:pPr>
              <a:lnSpc>
                <a:spcPct val="90000"/>
              </a:lnSpc>
            </a:pPr>
            <a:r>
              <a:rPr lang="en-US" altLang="en-US" sz="2400" dirty="0"/>
              <a:t>Startup/shutdown tests</a:t>
            </a:r>
          </a:p>
          <a:p>
            <a:pPr>
              <a:lnSpc>
                <a:spcPct val="90000"/>
              </a:lnSpc>
            </a:pPr>
            <a:r>
              <a:rPr lang="en-US" altLang="en-US" sz="2400" dirty="0"/>
              <a:t>Platform tests</a:t>
            </a:r>
          </a:p>
          <a:p>
            <a:pPr>
              <a:lnSpc>
                <a:spcPct val="90000"/>
              </a:lnSpc>
            </a:pPr>
            <a:r>
              <a:rPr lang="en-US" altLang="en-US" sz="2400" dirty="0"/>
              <a:t>Load/stress tests</a:t>
            </a:r>
          </a:p>
          <a:p>
            <a:pPr>
              <a:lnSpc>
                <a:spcPct val="90000"/>
              </a:lnSpc>
            </a:pPr>
            <a:endParaRPr lang="en-US" altLang="en-US" sz="2400" dirty="0"/>
          </a:p>
        </p:txBody>
      </p:sp>
    </p:spTree>
    <p:extLst>
      <p:ext uri="{BB962C8B-B14F-4D97-AF65-F5344CB8AC3E}">
        <p14:creationId xmlns:p14="http://schemas.microsoft.com/office/powerpoint/2010/main" val="1621594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Concurrent Development/ Validation Testing Model</a:t>
            </a:r>
          </a:p>
        </p:txBody>
      </p:sp>
      <p:sp>
        <p:nvSpPr>
          <p:cNvPr id="23555" name="Rectangle 3"/>
          <p:cNvSpPr>
            <a:spLocks noGrp="1" noChangeArrowheads="1"/>
          </p:cNvSpPr>
          <p:nvPr>
            <p:ph type="body" idx="4294967295"/>
          </p:nvPr>
        </p:nvSpPr>
        <p:spPr>
          <a:xfrm>
            <a:off x="381000" y="1600200"/>
            <a:ext cx="8534400" cy="4114800"/>
          </a:xfrm>
          <a:prstGeom prst="rect">
            <a:avLst/>
          </a:prstGeom>
        </p:spPr>
        <p:txBody>
          <a:bodyPr/>
          <a:lstStyle/>
          <a:p>
            <a:pPr>
              <a:lnSpc>
                <a:spcPct val="90000"/>
              </a:lnSpc>
            </a:pPr>
            <a:r>
              <a:rPr lang="en-US" altLang="en-US" sz="2400" dirty="0"/>
              <a:t>Conduct informal validation while development is still going on</a:t>
            </a:r>
          </a:p>
          <a:p>
            <a:pPr>
              <a:lnSpc>
                <a:spcPct val="90000"/>
              </a:lnSpc>
            </a:pPr>
            <a:r>
              <a:rPr lang="en-US" altLang="en-US" sz="2400" dirty="0"/>
              <a:t>Provides an opportunity for validation tests to be developed and debugged early in the software development process</a:t>
            </a:r>
          </a:p>
          <a:p>
            <a:pPr>
              <a:lnSpc>
                <a:spcPct val="90000"/>
              </a:lnSpc>
            </a:pPr>
            <a:r>
              <a:rPr lang="en-US" altLang="en-US" sz="2400" dirty="0"/>
              <a:t>Provides early feedback to software engineers</a:t>
            </a:r>
          </a:p>
          <a:p>
            <a:pPr>
              <a:lnSpc>
                <a:spcPct val="90000"/>
              </a:lnSpc>
            </a:pPr>
            <a:r>
              <a:rPr lang="en-US" altLang="en-US" sz="2400" dirty="0"/>
              <a:t>Results in formal validation being less eventful, since most of the problems have already been found and fixed</a:t>
            </a:r>
          </a:p>
        </p:txBody>
      </p:sp>
    </p:spTree>
    <p:extLst>
      <p:ext uri="{BB962C8B-B14F-4D97-AF65-F5344CB8AC3E}">
        <p14:creationId xmlns:p14="http://schemas.microsoft.com/office/powerpoint/2010/main" val="6989357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Validation Readiness Review</a:t>
            </a:r>
          </a:p>
        </p:txBody>
      </p:sp>
      <p:sp>
        <p:nvSpPr>
          <p:cNvPr id="24579" name="Rectangle 3"/>
          <p:cNvSpPr>
            <a:spLocks noGrp="1" noChangeArrowheads="1"/>
          </p:cNvSpPr>
          <p:nvPr>
            <p:ph type="body" idx="4294967295"/>
          </p:nvPr>
        </p:nvSpPr>
        <p:spPr>
          <a:xfrm>
            <a:off x="569342" y="1524000"/>
            <a:ext cx="8422257" cy="4114800"/>
          </a:xfrm>
          <a:prstGeom prst="rect">
            <a:avLst/>
          </a:prstGeom>
        </p:spPr>
        <p:txBody>
          <a:bodyPr/>
          <a:lstStyle/>
          <a:p>
            <a:r>
              <a:rPr lang="en-US" altLang="en-US" dirty="0"/>
              <a:t>During informal validation developers can make any changes needed in order to comply with the SRS.</a:t>
            </a:r>
          </a:p>
          <a:p>
            <a:r>
              <a:rPr lang="en-US" altLang="en-US" dirty="0"/>
              <a:t>During informal validation QA runs tests and makes changes as necessary in order for tests to comply with the SRS.</a:t>
            </a:r>
          </a:p>
        </p:txBody>
      </p:sp>
    </p:spTree>
    <p:extLst>
      <p:ext uri="{BB962C8B-B14F-4D97-AF65-F5344CB8AC3E}">
        <p14:creationId xmlns:p14="http://schemas.microsoft.com/office/powerpoint/2010/main" val="7237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949596678"/>
              </p:ext>
            </p:extLst>
          </p:nvPr>
        </p:nvGraphicFramePr>
        <p:xfrm>
          <a:off x="609600" y="1828800"/>
          <a:ext cx="8382000" cy="4266108"/>
        </p:xfrm>
        <a:graphic>
          <a:graphicData uri="http://schemas.openxmlformats.org/drawingml/2006/table">
            <a:tbl>
              <a:tblPr>
                <a:tableStyleId>{284E427A-3D55-4303-BF80-6455036E1DE7}</a:tableStyleId>
              </a:tblPr>
              <a:tblGrid>
                <a:gridCol w="21336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886872">
                <a:tc>
                  <a:txBody>
                    <a:bodyPr/>
                    <a:lstStyle/>
                    <a:p>
                      <a:pPr algn="l" rtl="0" fontAlgn="t"/>
                      <a:r>
                        <a:rPr lang="en-IN" sz="1600">
                          <a:effectLst/>
                        </a:rPr>
                        <a:t>@Test</a:t>
                      </a:r>
                      <a:endParaRPr lang="en-IN" sz="1600" b="0">
                        <a:effectLst/>
                        <a:latin typeface="inherit"/>
                      </a:endParaRPr>
                    </a:p>
                  </a:txBody>
                  <a:tcPr marL="79089" marR="79089" marT="39544" marB="39544"/>
                </a:tc>
                <a:tc>
                  <a:txBody>
                    <a:bodyPr/>
                    <a:lstStyle/>
                    <a:p>
                      <a:pPr algn="l" rtl="0" fontAlgn="t"/>
                      <a:r>
                        <a:rPr lang="en-US" sz="1600">
                          <a:effectLst/>
                        </a:rPr>
                        <a:t>Denotes that a method is a test method. Unlike JUnit 4’s @Test annotation, this annotation does not declare any attributes, since test extensions in JUnit Jupiter operate based on their own dedicated annotations. Such methods are inherited unless they are overridden.</a:t>
                      </a:r>
                      <a:endParaRPr lang="en-US" sz="1600" b="0">
                        <a:effectLst/>
                        <a:latin typeface="inherit"/>
                      </a:endParaRPr>
                    </a:p>
                  </a:txBody>
                  <a:tcPr marL="79089" marR="79089" marT="39544" marB="39544"/>
                </a:tc>
                <a:extLst>
                  <a:ext uri="{0D108BD9-81ED-4DB2-BD59-A6C34878D82A}">
                    <a16:rowId xmlns:a16="http://schemas.microsoft.com/office/drawing/2014/main" val="10001"/>
                  </a:ext>
                </a:extLst>
              </a:tr>
              <a:tr h="1028154">
                <a:tc>
                  <a:txBody>
                    <a:bodyPr/>
                    <a:lstStyle/>
                    <a:p>
                      <a:pPr algn="l" rtl="0" fontAlgn="t"/>
                      <a:r>
                        <a:rPr lang="en-IN" sz="1600">
                          <a:effectLst/>
                        </a:rPr>
                        <a:t>@ParameterizedTest</a:t>
                      </a:r>
                      <a:endParaRPr lang="en-IN" sz="1600" b="0">
                        <a:effectLst/>
                        <a:latin typeface="inherit"/>
                      </a:endParaRPr>
                    </a:p>
                  </a:txBody>
                  <a:tcPr marL="79089" marR="79089" marT="39544" marB="39544"/>
                </a:tc>
                <a:tc>
                  <a:txBody>
                    <a:bodyPr/>
                    <a:lstStyle/>
                    <a:p>
                      <a:pPr algn="l" rtl="0" fontAlgn="t"/>
                      <a:r>
                        <a:rPr lang="en-US" sz="1600" dirty="0">
                          <a:effectLst/>
                        </a:rPr>
                        <a:t>Denotes that a method is a </a:t>
                      </a:r>
                      <a:r>
                        <a:rPr lang="en-US" sz="1600" u="none" dirty="0">
                          <a:effectLst/>
                        </a:rPr>
                        <a:t>parameterized test</a:t>
                      </a:r>
                      <a:r>
                        <a:rPr lang="en-US" sz="1600" dirty="0">
                          <a:effectLst/>
                        </a:rPr>
                        <a:t>. Such methods are inherited unless they are overridden.</a:t>
                      </a:r>
                      <a:endParaRPr lang="en-US" sz="1600" b="0" dirty="0">
                        <a:effectLst/>
                        <a:latin typeface="inherit"/>
                      </a:endParaRPr>
                    </a:p>
                  </a:txBody>
                  <a:tcPr marL="79089" marR="79089" marT="39544" marB="39544"/>
                </a:tc>
                <a:extLst>
                  <a:ext uri="{0D108BD9-81ED-4DB2-BD59-A6C34878D82A}">
                    <a16:rowId xmlns:a16="http://schemas.microsoft.com/office/drawing/2014/main" val="10002"/>
                  </a:ext>
                </a:extLst>
              </a:tr>
              <a:tr h="1028154">
                <a:tc>
                  <a:txBody>
                    <a:bodyPr/>
                    <a:lstStyle/>
                    <a:p>
                      <a:pPr algn="l" rtl="0" fontAlgn="t"/>
                      <a:r>
                        <a:rPr lang="en-IN" sz="1600">
                          <a:effectLst/>
                        </a:rPr>
                        <a:t>@RepeatedTest</a:t>
                      </a:r>
                      <a:endParaRPr lang="en-IN" sz="1600" b="0">
                        <a:effectLst/>
                        <a:latin typeface="inherit"/>
                      </a:endParaRPr>
                    </a:p>
                  </a:txBody>
                  <a:tcPr marL="79089" marR="79089" marT="39544" marB="39544"/>
                </a:tc>
                <a:tc>
                  <a:txBody>
                    <a:bodyPr/>
                    <a:lstStyle/>
                    <a:p>
                      <a:pPr algn="l" rtl="0" fontAlgn="t"/>
                      <a:r>
                        <a:rPr lang="en-US" sz="1600" dirty="0">
                          <a:effectLst/>
                        </a:rPr>
                        <a:t>Denotes that a method is a test template for a </a:t>
                      </a:r>
                      <a:r>
                        <a:rPr lang="en-US" sz="1600" u="none" dirty="0">
                          <a:effectLst/>
                        </a:rPr>
                        <a:t>repeated test</a:t>
                      </a:r>
                      <a:r>
                        <a:rPr lang="en-US" sz="1600" dirty="0">
                          <a:effectLst/>
                        </a:rPr>
                        <a:t>. Such methods are inherited unless they are overridden.</a:t>
                      </a:r>
                      <a:endParaRPr lang="en-US" sz="1600" b="0" dirty="0">
                        <a:effectLst/>
                        <a:latin typeface="inherit"/>
                      </a:endParaRPr>
                    </a:p>
                  </a:txBody>
                  <a:tcPr marL="79089" marR="79089" marT="39544" marB="39544"/>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2343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Validation Readiness Review (cont’d)</a:t>
            </a:r>
          </a:p>
        </p:txBody>
      </p:sp>
      <p:sp>
        <p:nvSpPr>
          <p:cNvPr id="25603" name="Rectangle 3"/>
          <p:cNvSpPr>
            <a:spLocks noGrp="1" noChangeArrowheads="1"/>
          </p:cNvSpPr>
          <p:nvPr>
            <p:ph type="body" idx="4294967295"/>
          </p:nvPr>
        </p:nvSpPr>
        <p:spPr>
          <a:xfrm>
            <a:off x="533400" y="1828800"/>
            <a:ext cx="8229600" cy="4114800"/>
          </a:xfrm>
          <a:prstGeom prst="rect">
            <a:avLst/>
          </a:prstGeom>
        </p:spPr>
        <p:txBody>
          <a:bodyPr/>
          <a:lstStyle/>
          <a:p>
            <a:r>
              <a:rPr lang="en-US" altLang="en-US" dirty="0"/>
              <a:t>During formal validation the only changes that can be made are bug fixes in response to bugs reported during formal validation testing. No new features can be added at this time.</a:t>
            </a:r>
          </a:p>
          <a:p>
            <a:r>
              <a:rPr lang="en-US" altLang="en-US" dirty="0"/>
              <a:t>During formal validation the same set of tests run during informal validation is run again.  No new tests are added.</a:t>
            </a:r>
          </a:p>
        </p:txBody>
      </p:sp>
    </p:spTree>
    <p:extLst>
      <p:ext uri="{BB962C8B-B14F-4D97-AF65-F5344CB8AC3E}">
        <p14:creationId xmlns:p14="http://schemas.microsoft.com/office/powerpoint/2010/main" val="42538036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Entrance Criteria for Formal Validation Testing  </a:t>
            </a:r>
          </a:p>
        </p:txBody>
      </p:sp>
      <p:sp>
        <p:nvSpPr>
          <p:cNvPr id="26627" name="Rectangle 3"/>
          <p:cNvSpPr>
            <a:spLocks noGrp="1" noChangeArrowheads="1"/>
          </p:cNvSpPr>
          <p:nvPr>
            <p:ph type="body" idx="4294967295"/>
          </p:nvPr>
        </p:nvSpPr>
        <p:spPr>
          <a:xfrm>
            <a:off x="533400" y="1524000"/>
            <a:ext cx="8382000" cy="4495800"/>
          </a:xfrm>
          <a:prstGeom prst="rect">
            <a:avLst/>
          </a:prstGeom>
        </p:spPr>
        <p:txBody>
          <a:bodyPr/>
          <a:lstStyle/>
          <a:p>
            <a:pPr>
              <a:lnSpc>
                <a:spcPct val="90000"/>
              </a:lnSpc>
            </a:pPr>
            <a:r>
              <a:rPr lang="en-US" altLang="en-US" dirty="0"/>
              <a:t>Software development is completed (a precise definition of “completed” is required.</a:t>
            </a:r>
          </a:p>
          <a:p>
            <a:pPr>
              <a:lnSpc>
                <a:spcPct val="90000"/>
              </a:lnSpc>
            </a:pPr>
            <a:r>
              <a:rPr lang="en-US" altLang="en-US" dirty="0"/>
              <a:t>The test plan has been reviewed, approved and is under document control.</a:t>
            </a:r>
          </a:p>
          <a:p>
            <a:pPr>
              <a:lnSpc>
                <a:spcPct val="90000"/>
              </a:lnSpc>
            </a:pPr>
            <a:r>
              <a:rPr lang="en-US" altLang="en-US" dirty="0"/>
              <a:t>A requirements inspection has been performed on the SRS.</a:t>
            </a:r>
          </a:p>
          <a:p>
            <a:pPr>
              <a:lnSpc>
                <a:spcPct val="90000"/>
              </a:lnSpc>
            </a:pPr>
            <a:r>
              <a:rPr lang="en-US" altLang="en-US" dirty="0"/>
              <a:t>Design inspections have been performed on the SDDs (Software Design Descriptions).</a:t>
            </a:r>
          </a:p>
          <a:p>
            <a:pPr>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4093916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Entrance Criteria for Formal Validation Testing (cont’d)  </a:t>
            </a:r>
          </a:p>
        </p:txBody>
      </p:sp>
      <p:sp>
        <p:nvSpPr>
          <p:cNvPr id="27651" name="Rectangle 3"/>
          <p:cNvSpPr>
            <a:spLocks noGrp="1" noChangeArrowheads="1"/>
          </p:cNvSpPr>
          <p:nvPr>
            <p:ph type="body" idx="4294967295"/>
          </p:nvPr>
        </p:nvSpPr>
        <p:spPr>
          <a:xfrm>
            <a:off x="609600" y="1752600"/>
            <a:ext cx="8305800" cy="4724400"/>
          </a:xfrm>
          <a:prstGeom prst="rect">
            <a:avLst/>
          </a:prstGeom>
        </p:spPr>
        <p:txBody>
          <a:bodyPr/>
          <a:lstStyle/>
          <a:p>
            <a:r>
              <a:rPr lang="en-US" altLang="en-US" dirty="0"/>
              <a:t>Code inspections have been performed on all “critical modules”.</a:t>
            </a:r>
          </a:p>
          <a:p>
            <a:r>
              <a:rPr lang="en-US" altLang="en-US" dirty="0"/>
              <a:t>All test scripts are completed and the software validation test procedure document has been reviewed, approved, and placed under document control.</a:t>
            </a:r>
          </a:p>
          <a:p>
            <a:r>
              <a:rPr lang="en-US" altLang="en-US" dirty="0"/>
              <a:t>Selected test scripts have been reviewed, approved and placed under document control.</a:t>
            </a:r>
          </a:p>
          <a:p>
            <a:endParaRPr lang="en-US" altLang="en-US" dirty="0"/>
          </a:p>
          <a:p>
            <a:endParaRPr lang="en-US" altLang="en-US" dirty="0"/>
          </a:p>
        </p:txBody>
      </p:sp>
    </p:spTree>
    <p:extLst>
      <p:ext uri="{BB962C8B-B14F-4D97-AF65-F5344CB8AC3E}">
        <p14:creationId xmlns:p14="http://schemas.microsoft.com/office/powerpoint/2010/main" val="3620727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Entrance Criteria for Formal Validation Testing (cont’d)  </a:t>
            </a:r>
          </a:p>
        </p:txBody>
      </p:sp>
      <p:sp>
        <p:nvSpPr>
          <p:cNvPr id="28675" name="Rectangle 3"/>
          <p:cNvSpPr>
            <a:spLocks noGrp="1" noChangeArrowheads="1"/>
          </p:cNvSpPr>
          <p:nvPr>
            <p:ph type="body" idx="4294967295"/>
          </p:nvPr>
        </p:nvSpPr>
        <p:spPr>
          <a:xfrm>
            <a:off x="461034" y="1447800"/>
            <a:ext cx="8378165" cy="4343400"/>
          </a:xfrm>
          <a:prstGeom prst="rect">
            <a:avLst/>
          </a:prstGeom>
        </p:spPr>
        <p:txBody>
          <a:bodyPr/>
          <a:lstStyle/>
          <a:p>
            <a:r>
              <a:rPr lang="en-US" altLang="en-US" dirty="0"/>
              <a:t>All test scripts have been executed at least once.</a:t>
            </a:r>
          </a:p>
          <a:p>
            <a:r>
              <a:rPr lang="en-US" altLang="en-US" dirty="0"/>
              <a:t>CM tools are in place and all source code is under configuration control.</a:t>
            </a:r>
          </a:p>
          <a:p>
            <a:r>
              <a:rPr lang="en-US" altLang="en-US" dirty="0"/>
              <a:t>Software problem reporting procedures are in place.</a:t>
            </a:r>
          </a:p>
          <a:p>
            <a:r>
              <a:rPr lang="en-US" altLang="en-US" dirty="0"/>
              <a:t>Validation testing completion criteria have been developed, reviewed, and approved.</a:t>
            </a:r>
          </a:p>
          <a:p>
            <a:endParaRPr lang="en-US" altLang="en-US" dirty="0"/>
          </a:p>
          <a:p>
            <a:endParaRPr lang="en-US" altLang="en-US" dirty="0"/>
          </a:p>
        </p:txBody>
      </p:sp>
    </p:spTree>
    <p:extLst>
      <p:ext uri="{BB962C8B-B14F-4D97-AF65-F5344CB8AC3E}">
        <p14:creationId xmlns:p14="http://schemas.microsoft.com/office/powerpoint/2010/main" val="24680961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Formal Validation</a:t>
            </a:r>
          </a:p>
        </p:txBody>
      </p:sp>
      <p:sp>
        <p:nvSpPr>
          <p:cNvPr id="29699" name="Rectangle 3"/>
          <p:cNvSpPr>
            <a:spLocks noGrp="1" noChangeArrowheads="1"/>
          </p:cNvSpPr>
          <p:nvPr>
            <p:ph type="body" idx="4294967295"/>
          </p:nvPr>
        </p:nvSpPr>
        <p:spPr>
          <a:xfrm>
            <a:off x="762000" y="1524000"/>
            <a:ext cx="8077200" cy="4419600"/>
          </a:xfrm>
          <a:prstGeom prst="rect">
            <a:avLst/>
          </a:prstGeom>
        </p:spPr>
        <p:txBody>
          <a:bodyPr/>
          <a:lstStyle/>
          <a:p>
            <a:r>
              <a:rPr lang="en-US" altLang="en-US" dirty="0"/>
              <a:t>The same tests that were run during informal validation are executed again and the results recorded.</a:t>
            </a:r>
          </a:p>
          <a:p>
            <a:r>
              <a:rPr lang="en-US" altLang="en-US" dirty="0"/>
              <a:t>Software Problem Reports (SPRs) are submitted for each test that fails.</a:t>
            </a:r>
          </a:p>
          <a:p>
            <a:r>
              <a:rPr lang="en-US" altLang="en-US" dirty="0"/>
              <a:t>SPR tracking is performed and includes the status of all SPRs ( i.e., open, fixed, verified, deferred, not a bug)</a:t>
            </a:r>
          </a:p>
        </p:txBody>
      </p:sp>
    </p:spTree>
    <p:extLst>
      <p:ext uri="{BB962C8B-B14F-4D97-AF65-F5344CB8AC3E}">
        <p14:creationId xmlns:p14="http://schemas.microsoft.com/office/powerpoint/2010/main" val="7935725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Formal Validation (cont’d)</a:t>
            </a:r>
          </a:p>
        </p:txBody>
      </p:sp>
      <p:sp>
        <p:nvSpPr>
          <p:cNvPr id="30723" name="Rectangle 3"/>
          <p:cNvSpPr>
            <a:spLocks noGrp="1" noChangeArrowheads="1"/>
          </p:cNvSpPr>
          <p:nvPr>
            <p:ph type="body" idx="4294967295"/>
          </p:nvPr>
        </p:nvSpPr>
        <p:spPr>
          <a:xfrm>
            <a:off x="461034" y="1447800"/>
            <a:ext cx="8378165" cy="4419600"/>
          </a:xfrm>
          <a:prstGeom prst="rect">
            <a:avLst/>
          </a:prstGeom>
        </p:spPr>
        <p:txBody>
          <a:bodyPr/>
          <a:lstStyle/>
          <a:p>
            <a:r>
              <a:rPr lang="en-US" altLang="en-US" dirty="0"/>
              <a:t>For each bug fixed, the SPR identifies the modules that were changed to fix the bug.</a:t>
            </a:r>
          </a:p>
          <a:p>
            <a:r>
              <a:rPr lang="en-US" altLang="en-US" dirty="0"/>
              <a:t>Baseline change assessment is used to ensure only modules that should have changed have changed and no new features have slipped in.</a:t>
            </a:r>
          </a:p>
          <a:p>
            <a:r>
              <a:rPr lang="en-US" altLang="en-US" dirty="0"/>
              <a:t>Informal code reviews are selectively conducted on changed modules to ensure that new bugs are not being introduced.</a:t>
            </a:r>
          </a:p>
        </p:txBody>
      </p:sp>
    </p:spTree>
    <p:extLst>
      <p:ext uri="{BB962C8B-B14F-4D97-AF65-F5344CB8AC3E}">
        <p14:creationId xmlns:p14="http://schemas.microsoft.com/office/powerpoint/2010/main" val="1808069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Formal Validation (cont’d)</a:t>
            </a:r>
          </a:p>
        </p:txBody>
      </p:sp>
      <p:sp>
        <p:nvSpPr>
          <p:cNvPr id="31747" name="Rectangle 3"/>
          <p:cNvSpPr>
            <a:spLocks noGrp="1" noChangeArrowheads="1"/>
          </p:cNvSpPr>
          <p:nvPr>
            <p:ph type="body" idx="4294967295"/>
          </p:nvPr>
        </p:nvSpPr>
        <p:spPr>
          <a:xfrm>
            <a:off x="461034" y="1600200"/>
            <a:ext cx="8301965" cy="4267200"/>
          </a:xfrm>
          <a:prstGeom prst="rect">
            <a:avLst/>
          </a:prstGeom>
        </p:spPr>
        <p:txBody>
          <a:bodyPr/>
          <a:lstStyle/>
          <a:p>
            <a:pPr>
              <a:lnSpc>
                <a:spcPct val="90000"/>
              </a:lnSpc>
            </a:pPr>
            <a:r>
              <a:rPr lang="en-US" altLang="en-US" dirty="0"/>
              <a:t>Time required to find and fix bugs (find-fix cycle time) is tracked.</a:t>
            </a:r>
          </a:p>
          <a:p>
            <a:pPr>
              <a:lnSpc>
                <a:spcPct val="90000"/>
              </a:lnSpc>
            </a:pPr>
            <a:r>
              <a:rPr lang="en-US" altLang="en-US" dirty="0"/>
              <a:t>Regression testing is performed using the following guidelines:</a:t>
            </a:r>
          </a:p>
          <a:p>
            <a:pPr lvl="1">
              <a:lnSpc>
                <a:spcPct val="90000"/>
              </a:lnSpc>
            </a:pPr>
            <a:r>
              <a:rPr lang="en-US" altLang="en-US" dirty="0"/>
              <a:t>Use complexity measures to help determine which modules may need additional testing</a:t>
            </a:r>
          </a:p>
          <a:p>
            <a:pPr lvl="1">
              <a:lnSpc>
                <a:spcPct val="90000"/>
              </a:lnSpc>
            </a:pPr>
            <a:r>
              <a:rPr lang="en-US" altLang="en-US" dirty="0"/>
              <a:t>Use judgment to decide which tests to be rerun</a:t>
            </a:r>
          </a:p>
          <a:p>
            <a:pPr lvl="1">
              <a:lnSpc>
                <a:spcPct val="90000"/>
              </a:lnSpc>
            </a:pPr>
            <a:r>
              <a:rPr lang="en-US" altLang="en-US" dirty="0"/>
              <a:t>Base decision on knowledge of software design and past history</a:t>
            </a:r>
          </a:p>
          <a:p>
            <a:pPr lvl="1">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28868057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Formal Validation (cont’d)</a:t>
            </a:r>
          </a:p>
        </p:txBody>
      </p:sp>
      <p:sp>
        <p:nvSpPr>
          <p:cNvPr id="32771" name="Rectangle 3"/>
          <p:cNvSpPr>
            <a:spLocks noGrp="1" noChangeArrowheads="1"/>
          </p:cNvSpPr>
          <p:nvPr>
            <p:ph type="body" idx="4294967295"/>
          </p:nvPr>
        </p:nvSpPr>
        <p:spPr>
          <a:xfrm>
            <a:off x="461035" y="1676400"/>
            <a:ext cx="7997165" cy="4267200"/>
          </a:xfrm>
          <a:prstGeom prst="rect">
            <a:avLst/>
          </a:prstGeom>
        </p:spPr>
        <p:txBody>
          <a:bodyPr/>
          <a:lstStyle/>
          <a:p>
            <a:r>
              <a:rPr lang="en-US" altLang="en-US" dirty="0"/>
              <a:t>Track test status (i.e., passed, failed, or not run).</a:t>
            </a:r>
          </a:p>
          <a:p>
            <a:r>
              <a:rPr lang="en-US" altLang="en-US" dirty="0"/>
              <a:t>Record cumulative test time (cumulative hours of actual testing) for software reliability growth tracking.</a:t>
            </a:r>
          </a:p>
          <a:p>
            <a:endParaRPr lang="en-US" altLang="en-US" dirty="0"/>
          </a:p>
        </p:txBody>
      </p:sp>
    </p:spTree>
    <p:extLst>
      <p:ext uri="{BB962C8B-B14F-4D97-AF65-F5344CB8AC3E}">
        <p14:creationId xmlns:p14="http://schemas.microsoft.com/office/powerpoint/2010/main" val="26938394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Exit Criteria for Validation Testing</a:t>
            </a:r>
          </a:p>
        </p:txBody>
      </p:sp>
      <p:sp>
        <p:nvSpPr>
          <p:cNvPr id="33795" name="Rectangle 3"/>
          <p:cNvSpPr>
            <a:spLocks noGrp="1" noChangeArrowheads="1"/>
          </p:cNvSpPr>
          <p:nvPr>
            <p:ph type="body" idx="4294967295"/>
          </p:nvPr>
        </p:nvSpPr>
        <p:spPr>
          <a:xfrm>
            <a:off x="381000" y="1524000"/>
            <a:ext cx="8458200" cy="4495800"/>
          </a:xfrm>
          <a:prstGeom prst="rect">
            <a:avLst/>
          </a:prstGeom>
        </p:spPr>
        <p:txBody>
          <a:bodyPr/>
          <a:lstStyle/>
          <a:p>
            <a:pPr>
              <a:lnSpc>
                <a:spcPct val="90000"/>
              </a:lnSpc>
            </a:pPr>
            <a:r>
              <a:rPr lang="en-US" altLang="en-US" dirty="0"/>
              <a:t>All test scripts have been executed.</a:t>
            </a:r>
          </a:p>
          <a:p>
            <a:pPr>
              <a:lnSpc>
                <a:spcPct val="90000"/>
              </a:lnSpc>
            </a:pPr>
            <a:r>
              <a:rPr lang="en-US" altLang="en-US" dirty="0"/>
              <a:t>All SPRs have been satisfactorily resolved. (Resolution could include bugs being fixed, deferred to a later release, determined not to be bugs, etc.)  All parties must agree to the resolution.  This criterion could be further defined to state that all high-priority bugs must be fixed while lower-priority bugs can be handled on a case-by-case basis.</a:t>
            </a:r>
          </a:p>
        </p:txBody>
      </p:sp>
    </p:spTree>
    <p:extLst>
      <p:ext uri="{BB962C8B-B14F-4D97-AF65-F5344CB8AC3E}">
        <p14:creationId xmlns:p14="http://schemas.microsoft.com/office/powerpoint/2010/main" val="1098865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Exit Criteria for Validation Testing (cont’d)</a:t>
            </a:r>
          </a:p>
        </p:txBody>
      </p:sp>
      <p:sp>
        <p:nvSpPr>
          <p:cNvPr id="34819" name="Rectangle 3"/>
          <p:cNvSpPr>
            <a:spLocks noGrp="1" noChangeArrowheads="1"/>
          </p:cNvSpPr>
          <p:nvPr>
            <p:ph type="body" idx="4294967295"/>
          </p:nvPr>
        </p:nvSpPr>
        <p:spPr>
          <a:xfrm>
            <a:off x="473974" y="1524000"/>
            <a:ext cx="8192321" cy="4495800"/>
          </a:xfrm>
          <a:prstGeom prst="rect">
            <a:avLst/>
          </a:prstGeom>
        </p:spPr>
        <p:txBody>
          <a:bodyPr/>
          <a:lstStyle/>
          <a:p>
            <a:r>
              <a:rPr lang="en-US" altLang="en-US" dirty="0"/>
              <a:t>All changes made as a result of SPRs have been tested.</a:t>
            </a:r>
          </a:p>
          <a:p>
            <a:r>
              <a:rPr lang="en-US" altLang="en-US" dirty="0"/>
              <a:t>All documentation associated with the software (such as SRS, SDD, test documents) have been updated to reflect changes made during validation testing.</a:t>
            </a:r>
          </a:p>
          <a:p>
            <a:r>
              <a:rPr lang="en-US" altLang="en-US" dirty="0"/>
              <a:t>The test report has been reviewed and approved.</a:t>
            </a:r>
          </a:p>
        </p:txBody>
      </p:sp>
    </p:spTree>
    <p:extLst>
      <p:ext uri="{BB962C8B-B14F-4D97-AF65-F5344CB8AC3E}">
        <p14:creationId xmlns:p14="http://schemas.microsoft.com/office/powerpoint/2010/main" val="3893312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http://purl.org/dc/terms/"/>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8111</TotalTime>
  <Words>10370</Words>
  <Application>Microsoft Office PowerPoint</Application>
  <PresentationFormat>On-screen Show (4:3)</PresentationFormat>
  <Paragraphs>1083</Paragraphs>
  <Slides>228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228</vt:i4>
      </vt:variant>
    </vt:vector>
  </HeadingPairs>
  <TitlesOfParts>
    <vt:vector size="234" baseType="lpstr">
      <vt:lpstr>Arial</vt:lpstr>
      <vt:lpstr>Arial Black</vt:lpstr>
      <vt:lpstr>Calibri</vt:lpstr>
      <vt:lpstr>inherit</vt:lpstr>
      <vt:lpstr>Wingdings</vt:lpstr>
      <vt:lpstr>Pencils_02_2012</vt:lpstr>
      <vt:lpstr>PowerPoint Presentation</vt:lpstr>
      <vt:lpstr>Goals</vt:lpstr>
      <vt:lpstr>Goals</vt:lpstr>
      <vt:lpstr>Goals</vt:lpstr>
      <vt:lpstr>Junit</vt:lpstr>
      <vt:lpstr>Junit</vt:lpstr>
      <vt:lpstr>Junit</vt:lpstr>
      <vt:lpstr> JUnit 5 Features </vt:lpstr>
      <vt:lpstr> Annotations </vt:lpstr>
      <vt:lpstr> Annotations </vt:lpstr>
      <vt:lpstr> Annotations </vt:lpstr>
      <vt:lpstr> Annotations </vt:lpstr>
      <vt:lpstr> Annotations </vt:lpstr>
      <vt:lpstr> Annotations </vt:lpstr>
      <vt:lpstr> Annotations </vt:lpstr>
      <vt:lpstr> Annotations </vt:lpstr>
      <vt:lpstr>Assertions</vt:lpstr>
      <vt:lpstr>PowerPoint Presentation</vt:lpstr>
      <vt:lpstr>TDD</vt:lpstr>
      <vt:lpstr>TDD Goals</vt:lpstr>
      <vt:lpstr>TDD Goals</vt:lpstr>
      <vt:lpstr>TDD Goals</vt:lpstr>
      <vt:lpstr>TDD Goals</vt:lpstr>
      <vt:lpstr>What is TDD</vt:lpstr>
      <vt:lpstr>What is TDD</vt:lpstr>
      <vt:lpstr>Old Approach</vt:lpstr>
      <vt:lpstr>New Approach</vt:lpstr>
      <vt:lpstr>TDD? But I already write unit tests!</vt:lpstr>
      <vt:lpstr>Why TDD</vt:lpstr>
      <vt:lpstr>Why TDD</vt:lpstr>
      <vt:lpstr>Why TDD</vt:lpstr>
      <vt:lpstr>Why TDD</vt:lpstr>
      <vt:lpstr>TDD mantra</vt:lpstr>
      <vt:lpstr>TDD mantra</vt:lpstr>
      <vt:lpstr>3 laws of TDD</vt:lpstr>
      <vt:lpstr>TDD Benefits</vt:lpstr>
      <vt:lpstr>TDD Benefits</vt:lpstr>
      <vt:lpstr>TDD Benefits</vt:lpstr>
      <vt:lpstr>             Impact of Adopting TDD</vt:lpstr>
      <vt:lpstr>How Do I Adopt TDD</vt:lpstr>
      <vt:lpstr>How Do I Adopt TDD</vt:lpstr>
      <vt:lpstr>Extreme Programming Practise</vt:lpstr>
      <vt:lpstr>What is acceptance TDD and Developer TDD </vt:lpstr>
      <vt:lpstr>What is acceptance TDD and Developer TDD </vt:lpstr>
      <vt:lpstr>What is acceptance TDD and Developer TDD </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       TDD vs AMDD</vt:lpstr>
      <vt:lpstr>How Do I Adopt TDD</vt:lpstr>
      <vt:lpstr>Adoption Stages</vt:lpstr>
      <vt:lpstr>Adoption Stages</vt:lpstr>
      <vt:lpstr>Measuring and Monitoring Adoption</vt:lpstr>
      <vt:lpstr>Measuring and Monitoring Adoption</vt:lpstr>
      <vt:lpstr>Measuring and Monitoring Adoption</vt:lpstr>
      <vt:lpstr>Measuring and Monitoring Adoption</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Good Testing Practices</vt:lpstr>
      <vt:lpstr>Good Testing Practices (cont’d)</vt:lpstr>
      <vt:lpstr>Good Testing Practices (cont’d)</vt:lpstr>
      <vt:lpstr>Levels of Testing</vt:lpstr>
      <vt:lpstr>Unit Testing</vt:lpstr>
      <vt:lpstr>Why Integration Testing Is Necessary</vt:lpstr>
      <vt:lpstr>Why Integration Testing Is Necessary (cont’d)</vt:lpstr>
      <vt:lpstr>Top-Down Integration</vt:lpstr>
      <vt:lpstr>Top-Down Integration (cont’d)</vt:lpstr>
      <vt:lpstr>Problems with Top-Down Integration</vt:lpstr>
      <vt:lpstr>Bottom-Up Integration</vt:lpstr>
      <vt:lpstr>Problems with Bottom-Up Integration</vt:lpstr>
      <vt:lpstr>Validation Testing</vt:lpstr>
      <vt:lpstr>Alpha and Beta Testing</vt:lpstr>
      <vt:lpstr>Acceptance Testing</vt:lpstr>
      <vt:lpstr>Test Methods</vt:lpstr>
      <vt:lpstr>Test Types</vt:lpstr>
      <vt:lpstr>Concurrent Development/ Validation Testing Model</vt:lpstr>
      <vt:lpstr>Validation Readiness Review</vt:lpstr>
      <vt:lpstr>Validation Readiness Review (cont’d)</vt:lpstr>
      <vt:lpstr>Entrance Criteria for Formal Validation Testing  </vt:lpstr>
      <vt:lpstr>Entrance Criteria for Formal Validation Testing (cont’d)  </vt:lpstr>
      <vt:lpstr>Entrance Criteria for Formal Validation Testing (cont’d)  </vt:lpstr>
      <vt:lpstr>Formal Validation</vt:lpstr>
      <vt:lpstr>Formal Validation (cont’d)</vt:lpstr>
      <vt:lpstr>Formal Validation (cont’d)</vt:lpstr>
      <vt:lpstr>Formal Validation (cont’d)</vt:lpstr>
      <vt:lpstr>Exit Criteria for Validation Testing</vt:lpstr>
      <vt:lpstr>Exit Criteria for Validation Testing (cont’d)</vt:lpstr>
      <vt:lpstr>Test Planning</vt:lpstr>
      <vt:lpstr>Test Plan</vt:lpstr>
      <vt:lpstr>Test Estimation</vt:lpstr>
      <vt:lpstr>Considerations in  Test Estimation</vt:lpstr>
      <vt:lpstr>Estimating Tests Required</vt:lpstr>
      <vt:lpstr>Estimated Test Development Time</vt:lpstr>
      <vt:lpstr>Estimated Test Execution Time</vt:lpstr>
      <vt:lpstr>Test Procedure</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Tools</vt:lpstr>
      <vt:lpstr>TDD Best Practises</vt:lpstr>
      <vt:lpstr>TDD Best Practises</vt:lpstr>
      <vt:lpstr>Mocking in Unit testing</vt:lpstr>
      <vt:lpstr>PowerPoint Presentation</vt:lpstr>
      <vt:lpstr>Mocking in Unit testing</vt:lpstr>
      <vt:lpstr>PowerPoint Presentation</vt:lpstr>
      <vt:lpstr>Mocking in Unit testing</vt:lpstr>
      <vt:lpstr>Mocking in Unit testing</vt:lpstr>
      <vt:lpstr>Types/Categories of Test Doubles</vt:lpstr>
      <vt:lpstr>Fakes:</vt:lpstr>
      <vt:lpstr>PowerPoint Presentation</vt:lpstr>
      <vt:lpstr>Stubs: </vt:lpstr>
      <vt:lpstr>Stubs: </vt:lpstr>
      <vt:lpstr>Spies:</vt:lpstr>
      <vt:lpstr>Spies:</vt:lpstr>
      <vt:lpstr>Mocks:</vt:lpstr>
      <vt:lpstr>PowerPoint Presentation</vt:lpstr>
      <vt:lpstr>Mocks</vt:lpstr>
      <vt:lpstr>What are the benefits of mocking?  </vt:lpstr>
      <vt:lpstr>What are the key mocking concepts? </vt:lpstr>
      <vt:lpstr>Stubbing</vt:lpstr>
      <vt:lpstr>Stubbing</vt:lpstr>
      <vt:lpstr>Setting Expectations</vt:lpstr>
      <vt:lpstr>Setting Expectations</vt:lpstr>
      <vt:lpstr>Verifying</vt:lpstr>
      <vt:lpstr>Mockito framework </vt:lpstr>
      <vt:lpstr>Mockito</vt:lpstr>
      <vt:lpstr>Adding Mockito as dependencies to a project </vt:lpstr>
      <vt:lpstr>PowerPoint Presentation</vt:lpstr>
      <vt:lpstr>Mockito Annotations</vt:lpstr>
      <vt:lpstr>PowerMock– Mocking the Impossible</vt:lpstr>
      <vt:lpstr>Scala</vt:lpstr>
      <vt:lpstr>Scala</vt:lpstr>
      <vt:lpstr>Scala</vt:lpstr>
      <vt:lpstr>Scala</vt:lpstr>
      <vt:lpstr>Scala</vt:lpstr>
      <vt:lpstr>Scala is compatible</vt:lpstr>
      <vt:lpstr>Where to use Scala</vt:lpstr>
      <vt:lpstr>Features of Scala</vt:lpstr>
      <vt:lpstr>First Steps in Scala</vt:lpstr>
      <vt:lpstr>First Steps to Scala</vt:lpstr>
      <vt:lpstr>First Steps to Scala</vt:lpstr>
      <vt:lpstr>First Steps to Scala</vt:lpstr>
      <vt:lpstr>First Steps to Scala</vt:lpstr>
      <vt:lpstr>First Steps to Scala</vt:lpstr>
      <vt:lpstr>First Steps in Scala</vt:lpstr>
      <vt:lpstr>First Steps in Scala</vt:lpstr>
      <vt:lpstr>First Steps in Scala</vt:lpstr>
      <vt:lpstr>Apache Maven vs SBT: What are the differences?</vt:lpstr>
      <vt:lpstr>Create Scala project</vt:lpstr>
      <vt:lpstr>Create Scala project</vt:lpstr>
      <vt:lpstr>Create Scala Eclipse project</vt:lpstr>
      <vt:lpstr>Create Scala Eclipse project</vt:lpstr>
      <vt:lpstr>Scala IDE</vt:lpstr>
      <vt:lpstr>Scala IDE</vt:lpstr>
      <vt:lpstr>Scala Project</vt:lpstr>
      <vt:lpstr>SBT Project Structure</vt:lpstr>
      <vt:lpstr>An overview of SBT Settings and Commands</vt:lpstr>
      <vt:lpstr>Adding a dependency</vt:lpstr>
      <vt:lpstr>TESTING SCALA WITH SBT AND SCALATEST ON THE COMMAND LINE</vt:lpstr>
      <vt:lpstr>SBT Commands</vt:lpstr>
      <vt:lpstr>SBT Commands</vt:lpstr>
      <vt:lpstr>Manage SBT History</vt:lpstr>
      <vt:lpstr>sbt shell history</vt:lpstr>
      <vt:lpstr>sbt shell history</vt:lpstr>
      <vt:lpstr>Command Line Options</vt:lpstr>
      <vt:lpstr>Command Line Options</vt:lpstr>
      <vt:lpstr>Two Types of Variables</vt:lpstr>
      <vt:lpstr>The Type is Optional</vt:lpstr>
      <vt:lpstr>A Few Built-In Types</vt:lpstr>
      <vt:lpstr>Two Notes About Strings</vt:lpstr>
      <vt:lpstr>Multiline strings</vt:lpstr>
      <vt:lpstr>Command-Line I/O</vt:lpstr>
      <vt:lpstr>Control Structures</vt:lpstr>
      <vt:lpstr>try/catch/finally Expressions</vt:lpstr>
      <vt:lpstr>Scala Classes</vt:lpstr>
      <vt:lpstr>Scala Collection</vt:lpstr>
      <vt:lpstr>Scala Traits and Abstract Classes</vt:lpstr>
      <vt:lpstr>Scala Test Libraries</vt:lpstr>
      <vt:lpstr>The Scala Build Tool (SBT)</vt:lpstr>
      <vt:lpstr>TDD Scala</vt:lpstr>
      <vt:lpstr>Matchers in Scala</vt:lpstr>
      <vt:lpstr>Matchers in Scala</vt:lpstr>
      <vt:lpstr>Testing Styles</vt:lpstr>
      <vt:lpstr>Testing Styles</vt:lpstr>
      <vt:lpstr>Effectively Using Specifications</vt:lpstr>
      <vt:lpstr>WordSpec</vt:lpstr>
      <vt:lpstr>FreeSpec</vt:lpstr>
      <vt:lpstr>Play framework</vt:lpstr>
      <vt:lpstr>Play framework</vt:lpstr>
      <vt:lpstr>Differences between Specs2 and ScalaTest</vt:lpstr>
      <vt:lpstr>Differences between Specs2 and ScalaTest</vt:lpstr>
      <vt:lpstr>Differences between Specs2 and ScalaTest</vt:lpstr>
      <vt:lpstr>Differences between Specs2 and ScalaTest</vt:lpstr>
      <vt:lpstr>Styles</vt:lpstr>
      <vt:lpstr>Matchers</vt:lpstr>
      <vt:lpstr>Matchers </vt:lpstr>
      <vt:lpstr>Matchers (String)</vt:lpstr>
      <vt:lpstr>Matchers (Relational)</vt:lpstr>
      <vt:lpstr>Matchers (Floating Point)</vt:lpstr>
      <vt:lpstr>Matchers (References)</vt:lpstr>
      <vt:lpstr>Matchers (Option/Either)</vt:lpstr>
      <vt:lpstr>Matchers (try/monad)</vt:lpstr>
      <vt:lpstr>Matchers (Exception)</vt:lpstr>
      <vt:lpstr>Matchers (Iterable)</vt:lpstr>
      <vt:lpstr>Matchers (Sequencers and Traversables)</vt:lpstr>
      <vt:lpstr>Matchers (Maps)</vt:lpstr>
      <vt:lpstr>Matchers (Files)</vt:lpstr>
      <vt:lpstr>Chain Tests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941</cp:revision>
  <dcterms:created xsi:type="dcterms:W3CDTF">2012-03-13T15:47:14Z</dcterms:created>
  <dcterms:modified xsi:type="dcterms:W3CDTF">2021-12-21T11:13:02Z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